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9" r:id="rId1"/>
  </p:sldMasterIdLst>
  <p:notesMasterIdLst>
    <p:notesMasterId r:id="rId37"/>
  </p:notesMasterIdLst>
  <p:sldIdLst>
    <p:sldId id="342" r:id="rId2"/>
    <p:sldId id="2147474683" r:id="rId3"/>
    <p:sldId id="2147474684" r:id="rId4"/>
    <p:sldId id="2147474685" r:id="rId5"/>
    <p:sldId id="739" r:id="rId6"/>
    <p:sldId id="2147474675" r:id="rId7"/>
    <p:sldId id="2147474674" r:id="rId8"/>
    <p:sldId id="738" r:id="rId9"/>
    <p:sldId id="700" r:id="rId10"/>
    <p:sldId id="701" r:id="rId11"/>
    <p:sldId id="702" r:id="rId12"/>
    <p:sldId id="2147474676" r:id="rId13"/>
    <p:sldId id="704" r:id="rId14"/>
    <p:sldId id="703" r:id="rId15"/>
    <p:sldId id="657" r:id="rId16"/>
    <p:sldId id="705" r:id="rId17"/>
    <p:sldId id="706" r:id="rId18"/>
    <p:sldId id="707" r:id="rId19"/>
    <p:sldId id="708" r:id="rId20"/>
    <p:sldId id="672" r:id="rId21"/>
    <p:sldId id="710" r:id="rId22"/>
    <p:sldId id="740" r:id="rId23"/>
    <p:sldId id="685" r:id="rId24"/>
    <p:sldId id="686" r:id="rId25"/>
    <p:sldId id="712" r:id="rId26"/>
    <p:sldId id="713" r:id="rId27"/>
    <p:sldId id="745" r:id="rId28"/>
    <p:sldId id="751" r:id="rId29"/>
    <p:sldId id="778" r:id="rId30"/>
    <p:sldId id="714" r:id="rId31"/>
    <p:sldId id="759" r:id="rId32"/>
    <p:sldId id="723" r:id="rId33"/>
    <p:sldId id="2147474679" r:id="rId34"/>
    <p:sldId id="2147474680" r:id="rId35"/>
    <p:sldId id="2147474686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V_Project" id="{0880398E-7012-4C9A-ACD0-C16949FACA14}">
          <p14:sldIdLst>
            <p14:sldId id="342"/>
            <p14:sldId id="2147474683"/>
            <p14:sldId id="2147474684"/>
            <p14:sldId id="2147474685"/>
          </p14:sldIdLst>
        </p14:section>
        <p14:section name="Introduction" id="{4BB4B0D9-0F42-4A6F-839F-BF8E1D20DAE3}">
          <p14:sldIdLst/>
        </p14:section>
        <p14:section name="Large-scale test" id="{809D74A6-C18B-467B-8D38-23898C348DA4}">
          <p14:sldIdLst>
            <p14:sldId id="739"/>
            <p14:sldId id="2147474675"/>
            <p14:sldId id="2147474674"/>
            <p14:sldId id="738"/>
            <p14:sldId id="700"/>
            <p14:sldId id="701"/>
            <p14:sldId id="702"/>
            <p14:sldId id="2147474676"/>
            <p14:sldId id="704"/>
            <p14:sldId id="703"/>
            <p14:sldId id="657"/>
            <p14:sldId id="705"/>
            <p14:sldId id="706"/>
            <p14:sldId id="707"/>
            <p14:sldId id="708"/>
            <p14:sldId id="672"/>
            <p14:sldId id="710"/>
            <p14:sldId id="740"/>
            <p14:sldId id="685"/>
            <p14:sldId id="686"/>
            <p14:sldId id="712"/>
            <p14:sldId id="713"/>
          </p14:sldIdLst>
        </p14:section>
        <p14:section name="Cetris vs Aquapanel" id="{97E26791-F343-4B47-819B-3C6A4FC0CD68}">
          <p14:sldIdLst>
            <p14:sldId id="745"/>
            <p14:sldId id="751"/>
          </p14:sldIdLst>
        </p14:section>
        <p14:section name="Cetris vs Aquapanel" id="{B5D33D0A-42D2-4C94-BDE6-F738CB388E61}">
          <p14:sldIdLst>
            <p14:sldId id="778"/>
            <p14:sldId id="714"/>
            <p14:sldId id="759"/>
            <p14:sldId id="723"/>
            <p14:sldId id="2147474679"/>
            <p14:sldId id="2147474680"/>
            <p14:sldId id="2147474686"/>
          </p14:sldIdLst>
        </p14:section>
        <p14:section name="Mid-Scale" id="{804B5CCC-9484-4EC6-8474-3749EEF831E5}">
          <p14:sldIdLst/>
        </p14:section>
        <p14:section name="Mid-Scale" id="{29311AA9-9290-4177-9E27-C9FB1A30326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52BB0E-1D0B-18AE-77F3-78358A515B71}" name="Emanuela Gallo" initials="EG" userId="S::e.gallo@eumeps.org::bbc6b3b4-793f-4fac-8461-539d64b61867" providerId="AD"/>
  <p188:author id="{438601B3-0A79-D272-7738-8FE01B4DEAE1}" name="Jakub Stefaniak" initials="" userId="S::j.stefaniak@eumeps.org::8764572d-acf3-4530-b213-680148167d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5"/>
    <a:srgbClr val="140F32"/>
    <a:srgbClr val="CCECFF"/>
    <a:srgbClr val="00A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50E73-0FA3-4586-914D-BAA389341D0C}" v="1" dt="2026-03-23T15:57:09.020"/>
    <p1510:client id="{B1098554-BBFD-4FF5-99B3-BF9801F6D8B1}" v="11" dt="2026-03-23T07:04:20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90298" autoAdjust="0"/>
  </p:normalViewPr>
  <p:slideViewPr>
    <p:cSldViewPr>
      <p:cViewPr varScale="1">
        <p:scale>
          <a:sx n="99" d="100"/>
          <a:sy n="99" d="100"/>
        </p:scale>
        <p:origin x="2772" y="306"/>
      </p:cViewPr>
      <p:guideLst/>
    </p:cSldViewPr>
  </p:slideViewPr>
  <p:outlineViewPr>
    <p:cViewPr>
      <p:scale>
        <a:sx n="33" d="100"/>
        <a:sy n="33" d="100"/>
      </p:scale>
      <p:origin x="0" y="-1106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-11064"/>
    </p:cViewPr>
  </p:sorterViewPr>
  <p:gridSpacing cx="59999" cy="599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mene Pavel" userId="659e2c0b-ada9-4990-850d-9c0a601a906a" providerId="ADAL" clId="{5CEC8BFB-E78B-4D6C-994C-BCDD7512D70C}"/>
    <pc:docChg chg="undo custSel addSld delSld modSld addSection delSection modSection">
      <pc:chgData name="Zemene Pavel" userId="659e2c0b-ada9-4990-850d-9c0a601a906a" providerId="ADAL" clId="{5CEC8BFB-E78B-4D6C-994C-BCDD7512D70C}" dt="2026-03-23T07:11:26.923" v="1305" actId="122"/>
      <pc:docMkLst>
        <pc:docMk/>
      </pc:docMkLst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1559874468" sldId="279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2821843951" sldId="336"/>
        </pc:sldMkLst>
      </pc:sldChg>
      <pc:sldChg chg="modSp mod">
        <pc:chgData name="Zemene Pavel" userId="659e2c0b-ada9-4990-850d-9c0a601a906a" providerId="ADAL" clId="{5CEC8BFB-E78B-4D6C-994C-BCDD7512D70C}" dt="2026-03-22T09:47:19.752" v="978" actId="20577"/>
        <pc:sldMkLst>
          <pc:docMk/>
          <pc:sldMk cId="19460137" sldId="342"/>
        </pc:sldMkLst>
        <pc:spChg chg="mod">
          <ac:chgData name="Zemene Pavel" userId="659e2c0b-ada9-4990-850d-9c0a601a906a" providerId="ADAL" clId="{5CEC8BFB-E78B-4D6C-994C-BCDD7512D70C}" dt="2026-03-22T09:47:19.752" v="978" actId="20577"/>
          <ac:spMkLst>
            <pc:docMk/>
            <pc:sldMk cId="19460137" sldId="342"/>
            <ac:spMk id="11" creationId="{8B59FBEC-2940-880F-E566-169BE09E11C9}"/>
          </ac:spMkLst>
        </pc:spChg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2390389868" sldId="582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1905189799" sldId="584"/>
        </pc:sldMkLst>
      </pc:sldChg>
      <pc:sldChg chg="addSp delSp modSp mod">
        <pc:chgData name="Zemene Pavel" userId="659e2c0b-ada9-4990-850d-9c0a601a906a" providerId="ADAL" clId="{5CEC8BFB-E78B-4D6C-994C-BCDD7512D70C}" dt="2026-03-22T09:45:03.103" v="927" actId="478"/>
        <pc:sldMkLst>
          <pc:docMk/>
          <pc:sldMk cId="3924610885" sldId="685"/>
        </pc:sldMkLst>
        <pc:spChg chg="add del mod">
          <ac:chgData name="Zemene Pavel" userId="659e2c0b-ada9-4990-850d-9c0a601a906a" providerId="ADAL" clId="{5CEC8BFB-E78B-4D6C-994C-BCDD7512D70C}" dt="2026-03-22T09:45:03.103" v="927" actId="478"/>
          <ac:spMkLst>
            <pc:docMk/>
            <pc:sldMk cId="3924610885" sldId="685"/>
            <ac:spMk id="6" creationId="{0667C2A1-8278-EC2D-20EA-FB536BFB7ACE}"/>
          </ac:spMkLst>
        </pc:spChg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602936627" sldId="724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459267131" sldId="729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2064568776" sldId="734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3502612315" sldId="735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1942752127" sldId="747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2891965281" sldId="752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1942918691" sldId="754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341487509" sldId="755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160665095" sldId="756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560030578" sldId="760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4106757144" sldId="762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187496263" sldId="764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4022233452" sldId="765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3691771087" sldId="766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420849944" sldId="768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3964747194" sldId="769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2428263349" sldId="770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1602811349" sldId="771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2698109585" sldId="773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4219241562" sldId="779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3172287077" sldId="780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737684069" sldId="781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1612407022" sldId="786"/>
        </pc:sldMkLst>
      </pc:sldChg>
      <pc:sldChg chg="del">
        <pc:chgData name="Zemene Pavel" userId="659e2c0b-ada9-4990-850d-9c0a601a906a" providerId="ADAL" clId="{5CEC8BFB-E78B-4D6C-994C-BCDD7512D70C}" dt="2026-03-22T09:50:19.289" v="979" actId="47"/>
        <pc:sldMkLst>
          <pc:docMk/>
          <pc:sldMk cId="1531837269" sldId="2147474660"/>
        </pc:sldMkLst>
      </pc:sldChg>
      <pc:sldChg chg="del">
        <pc:chgData name="Zemene Pavel" userId="659e2c0b-ada9-4990-850d-9c0a601a906a" providerId="ADAL" clId="{5CEC8BFB-E78B-4D6C-994C-BCDD7512D70C}" dt="2026-03-23T07:09:47.104" v="1279" actId="47"/>
        <pc:sldMkLst>
          <pc:docMk/>
          <pc:sldMk cId="1524030880" sldId="2147474678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2598850404" sldId="2147474681"/>
        </pc:sldMkLst>
      </pc:sldChg>
      <pc:sldChg chg="del">
        <pc:chgData name="Zemene Pavel" userId="659e2c0b-ada9-4990-850d-9c0a601a906a" providerId="ADAL" clId="{5CEC8BFB-E78B-4D6C-994C-BCDD7512D70C}" dt="2026-03-23T07:10:53.421" v="1280" actId="47"/>
        <pc:sldMkLst>
          <pc:docMk/>
          <pc:sldMk cId="3268019079" sldId="2147474682"/>
        </pc:sldMkLst>
      </pc:sldChg>
      <pc:sldChg chg="addSp delSp modSp new mod modClrScheme chgLayout">
        <pc:chgData name="Zemene Pavel" userId="659e2c0b-ada9-4990-850d-9c0a601a906a" providerId="ADAL" clId="{5CEC8BFB-E78B-4D6C-994C-BCDD7512D70C}" dt="2026-03-23T06:55:36.837" v="1066" actId="403"/>
        <pc:sldMkLst>
          <pc:docMk/>
          <pc:sldMk cId="2965455739" sldId="2147474683"/>
        </pc:sldMkLst>
        <pc:spChg chg="del mod ord">
          <ac:chgData name="Zemene Pavel" userId="659e2c0b-ada9-4990-850d-9c0a601a906a" providerId="ADAL" clId="{5CEC8BFB-E78B-4D6C-994C-BCDD7512D70C}" dt="2026-03-23T06:50:39.360" v="981" actId="700"/>
          <ac:spMkLst>
            <pc:docMk/>
            <pc:sldMk cId="2965455739" sldId="2147474683"/>
            <ac:spMk id="2" creationId="{84C6F8FC-3F49-5684-C178-C456D314F1A7}"/>
          </ac:spMkLst>
        </pc:spChg>
        <pc:spChg chg="add del mod ord">
          <ac:chgData name="Zemene Pavel" userId="659e2c0b-ada9-4990-850d-9c0a601a906a" providerId="ADAL" clId="{5CEC8BFB-E78B-4D6C-994C-BCDD7512D70C}" dt="2026-03-23T06:50:50.714" v="982" actId="700"/>
          <ac:spMkLst>
            <pc:docMk/>
            <pc:sldMk cId="2965455739" sldId="2147474683"/>
            <ac:spMk id="3" creationId="{63CC848E-F677-C021-7DAE-0A506400B6F2}"/>
          </ac:spMkLst>
        </pc:spChg>
        <pc:spChg chg="add mod ord">
          <ac:chgData name="Zemene Pavel" userId="659e2c0b-ada9-4990-850d-9c0a601a906a" providerId="ADAL" clId="{5CEC8BFB-E78B-4D6C-994C-BCDD7512D70C}" dt="2026-03-23T06:55:36.837" v="1066" actId="403"/>
          <ac:spMkLst>
            <pc:docMk/>
            <pc:sldMk cId="2965455739" sldId="2147474683"/>
            <ac:spMk id="4" creationId="{726685A3-5F96-05A2-3921-51194B45F07A}"/>
          </ac:spMkLst>
        </pc:spChg>
        <pc:spChg chg="add mod ord">
          <ac:chgData name="Zemene Pavel" userId="659e2c0b-ada9-4990-850d-9c0a601a906a" providerId="ADAL" clId="{5CEC8BFB-E78B-4D6C-994C-BCDD7512D70C}" dt="2026-03-23T06:54:03.191" v="1008" actId="948"/>
          <ac:spMkLst>
            <pc:docMk/>
            <pc:sldMk cId="2965455739" sldId="2147474683"/>
            <ac:spMk id="5" creationId="{5BD61A72-54C0-8AE3-3A57-5F4DD9E8D63F}"/>
          </ac:spMkLst>
        </pc:spChg>
      </pc:sldChg>
      <pc:sldChg chg="modSp new mod">
        <pc:chgData name="Zemene Pavel" userId="659e2c0b-ada9-4990-850d-9c0a601a906a" providerId="ADAL" clId="{5CEC8BFB-E78B-4D6C-994C-BCDD7512D70C}" dt="2026-03-23T06:59:52.026" v="1158"/>
        <pc:sldMkLst>
          <pc:docMk/>
          <pc:sldMk cId="757627077" sldId="2147474684"/>
        </pc:sldMkLst>
        <pc:spChg chg="mod">
          <ac:chgData name="Zemene Pavel" userId="659e2c0b-ada9-4990-850d-9c0a601a906a" providerId="ADAL" clId="{5CEC8BFB-E78B-4D6C-994C-BCDD7512D70C}" dt="2026-03-23T06:59:52.026" v="1158"/>
          <ac:spMkLst>
            <pc:docMk/>
            <pc:sldMk cId="757627077" sldId="2147474684"/>
            <ac:spMk id="2" creationId="{399E1195-BDA5-DEA4-C60B-9B6BF08FD3B7}"/>
          </ac:spMkLst>
        </pc:spChg>
        <pc:spChg chg="mod">
          <ac:chgData name="Zemene Pavel" userId="659e2c0b-ada9-4990-850d-9c0a601a906a" providerId="ADAL" clId="{5CEC8BFB-E78B-4D6C-994C-BCDD7512D70C}" dt="2026-03-23T06:59:19.304" v="1157" actId="6549"/>
          <ac:spMkLst>
            <pc:docMk/>
            <pc:sldMk cId="757627077" sldId="2147474684"/>
            <ac:spMk id="3" creationId="{1E0ED4B1-4535-AB8A-56EB-84D0BFCDF28C}"/>
          </ac:spMkLst>
        </pc:spChg>
      </pc:sldChg>
      <pc:sldChg chg="modSp new mod">
        <pc:chgData name="Zemene Pavel" userId="659e2c0b-ada9-4990-850d-9c0a601a906a" providerId="ADAL" clId="{5CEC8BFB-E78B-4D6C-994C-BCDD7512D70C}" dt="2026-03-23T07:04:20.645" v="1278"/>
        <pc:sldMkLst>
          <pc:docMk/>
          <pc:sldMk cId="265734515" sldId="2147474685"/>
        </pc:sldMkLst>
        <pc:spChg chg="mod">
          <ac:chgData name="Zemene Pavel" userId="659e2c0b-ada9-4990-850d-9c0a601a906a" providerId="ADAL" clId="{5CEC8BFB-E78B-4D6C-994C-BCDD7512D70C}" dt="2026-03-23T07:04:20.645" v="1278"/>
          <ac:spMkLst>
            <pc:docMk/>
            <pc:sldMk cId="265734515" sldId="2147474685"/>
            <ac:spMk id="2" creationId="{883FE261-C6B6-031F-8AC9-FDA917C33F17}"/>
          </ac:spMkLst>
        </pc:spChg>
        <pc:spChg chg="mod">
          <ac:chgData name="Zemene Pavel" userId="659e2c0b-ada9-4990-850d-9c0a601a906a" providerId="ADAL" clId="{5CEC8BFB-E78B-4D6C-994C-BCDD7512D70C}" dt="2026-03-23T07:04:03.494" v="1277" actId="20577"/>
          <ac:spMkLst>
            <pc:docMk/>
            <pc:sldMk cId="265734515" sldId="2147474685"/>
            <ac:spMk id="3" creationId="{A1329706-F057-0426-42DB-F521D28746B3}"/>
          </ac:spMkLst>
        </pc:spChg>
      </pc:sldChg>
      <pc:sldChg chg="modSp new mod">
        <pc:chgData name="Zemene Pavel" userId="659e2c0b-ada9-4990-850d-9c0a601a906a" providerId="ADAL" clId="{5CEC8BFB-E78B-4D6C-994C-BCDD7512D70C}" dt="2026-03-23T07:11:26.923" v="1305" actId="122"/>
        <pc:sldMkLst>
          <pc:docMk/>
          <pc:sldMk cId="3232782718" sldId="2147474686"/>
        </pc:sldMkLst>
        <pc:spChg chg="mod">
          <ac:chgData name="Zemene Pavel" userId="659e2c0b-ada9-4990-850d-9c0a601a906a" providerId="ADAL" clId="{5CEC8BFB-E78B-4D6C-994C-BCDD7512D70C}" dt="2026-03-23T07:11:26.923" v="1305" actId="122"/>
          <ac:spMkLst>
            <pc:docMk/>
            <pc:sldMk cId="3232782718" sldId="2147474686"/>
            <ac:spMk id="5" creationId="{B89BF9FC-952D-5DBC-52AB-1F266911D8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46528-52B2-40FC-9873-F80ADB0571B7}" type="datetimeFigureOut">
              <a:rPr lang="fr-BE" smtClean="0"/>
              <a:t>23-03-26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Klikněte pro změnu stylů textu masky</a:t>
            </a:r>
          </a:p>
          <a:p>
            <a:pPr lvl="1"/>
            <a:r>
              <a:rPr lang="fr-FR"/>
              <a:t>Druhá úroveň</a:t>
            </a:r>
          </a:p>
          <a:p>
            <a:pPr lvl="2"/>
            <a:r>
              <a:rPr lang="fr-FR"/>
              <a:t>Třetí úroveň</a:t>
            </a:r>
          </a:p>
          <a:p>
            <a:pPr lvl="3"/>
            <a:r>
              <a:rPr lang="fr-FR"/>
              <a:t>Čtvrtá úroveň</a:t>
            </a:r>
          </a:p>
          <a:p>
            <a:pPr lvl="4"/>
            <a:r>
              <a:rPr lang="fr-FR"/>
              <a:t>Pátá úroveň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82755-DDB3-4820-8E12-E80E8AB0C16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08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1CE06-0265-9737-079D-524E25646655}"/>
              </a:ext>
            </a:extLst>
          </p:cNvPr>
          <p:cNvSpPr/>
          <p:nvPr/>
        </p:nvSpPr>
        <p:spPr>
          <a:xfrm>
            <a:off x="695325" y="728663"/>
            <a:ext cx="1080058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29BF81-64BC-2613-2E4C-130F995F62B8}"/>
              </a:ext>
            </a:extLst>
          </p:cNvPr>
          <p:cNvSpPr txBox="1"/>
          <p:nvPr/>
        </p:nvSpPr>
        <p:spPr>
          <a:xfrm>
            <a:off x="5463453" y="241271"/>
            <a:ext cx="126509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 dirty="0"/>
              <a:t>Reserve area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CFB9B8-D725-2F7F-92E9-8BF39633163F}"/>
              </a:ext>
            </a:extLst>
          </p:cNvPr>
          <p:cNvSpPr txBox="1"/>
          <p:nvPr/>
        </p:nvSpPr>
        <p:spPr>
          <a:xfrm>
            <a:off x="5549216" y="1921243"/>
            <a:ext cx="109356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 dirty="0"/>
              <a:t>12 </a:t>
            </a:r>
            <a:r>
              <a:rPr lang="fr-BE" sz="1400" dirty="0" err="1"/>
              <a:t>columns</a:t>
            </a:r>
            <a:endParaRPr lang="fr-BE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22639A-1732-EB6E-578A-CC886407EEE8}"/>
              </a:ext>
            </a:extLst>
          </p:cNvPr>
          <p:cNvSpPr txBox="1"/>
          <p:nvPr/>
        </p:nvSpPr>
        <p:spPr>
          <a:xfrm>
            <a:off x="4394255" y="3105836"/>
            <a:ext cx="34034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3600" dirty="0">
                <a:latin typeface="+mj-lt"/>
              </a:rPr>
              <a:t>Page structure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290598-B7DF-F115-BAC1-7812EEF7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E95F5-4E3C-476F-A069-597E8D9CDA6B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8F3DDB2-764C-4BE8-5C2E-0070BA2F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0F96BC0-F78B-142F-A27C-FE2BB20F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48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ce réservé du texte 97">
            <a:extLst>
              <a:ext uri="{FF2B5EF4-FFF2-40B4-BE49-F238E27FC236}">
                <a16:creationId xmlns:a16="http://schemas.microsoft.com/office/drawing/2014/main" id="{846E5B7F-1684-F4DF-2B8B-E44C2BCD2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1149038"/>
            <a:ext cx="4499797" cy="4980300"/>
          </a:xfrm>
        </p:spPr>
        <p:txBody>
          <a:bodyPr lIns="0" tIns="0" rIns="0" bIns="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 dirty="0" err="1"/>
              <a:t>Chapter</a:t>
            </a:r>
            <a:endParaRPr lang="fr-BE" noProof="0" dirty="0"/>
          </a:p>
          <a:p>
            <a:pPr lvl="1"/>
            <a:r>
              <a:rPr lang="fr-BE" noProof="0" dirty="0" err="1"/>
              <a:t>Subtitle</a:t>
            </a:r>
            <a:endParaRPr lang="fr-BE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5399910" cy="659989"/>
          </a:xfrm>
        </p:spPr>
        <p:txBody>
          <a:bodyPr/>
          <a:lstStyle/>
          <a:p>
            <a:r>
              <a:rPr lang="fr-FR" dirty="0"/>
              <a:t>Table of contents</a:t>
            </a:r>
            <a:endParaRPr lang="fr-BE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C9D237-7EF0-43EE-B046-67A0D50C1D68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C0B7836-32EC-1F7D-2F43-CD18A15AE04F}"/>
              </a:ext>
            </a:extLst>
          </p:cNvPr>
          <p:cNvCxnSpPr/>
          <p:nvPr/>
        </p:nvCxnSpPr>
        <p:spPr>
          <a:xfrm>
            <a:off x="6996113" y="729045"/>
            <a:ext cx="4500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AA7292-E033-BD12-329C-7641CA284765}"/>
              </a:ext>
            </a:extLst>
          </p:cNvPr>
          <p:cNvCxnSpPr/>
          <p:nvPr userDrawn="1"/>
        </p:nvCxnSpPr>
        <p:spPr>
          <a:xfrm>
            <a:off x="6996113" y="729045"/>
            <a:ext cx="4500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V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1" y="729045"/>
            <a:ext cx="5399910" cy="659989"/>
          </a:xfrm>
        </p:spPr>
        <p:txBody>
          <a:bodyPr/>
          <a:lstStyle/>
          <a:p>
            <a:r>
              <a:rPr lang="fr-FR" dirty="0"/>
              <a:t>Table of contents</a:t>
            </a:r>
            <a:endParaRPr lang="fr-BE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A7D904C-D5ED-470B-95C1-EEB0D8F2295E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86" name="Espace réservé du texte 97">
            <a:extLst>
              <a:ext uri="{FF2B5EF4-FFF2-40B4-BE49-F238E27FC236}">
                <a16:creationId xmlns:a16="http://schemas.microsoft.com/office/drawing/2014/main" id="{B59A55C9-D557-36E9-64B3-34E96B37E7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95887" y="1929025"/>
            <a:ext cx="6300787" cy="4200313"/>
          </a:xfrm>
        </p:spPr>
        <p:txBody>
          <a:bodyPr lIns="0" tIns="0" rIns="0" bIns="0" numCol="2" spcCol="72000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 sz="2800"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 dirty="0" err="1"/>
              <a:t>Chapter</a:t>
            </a:r>
            <a:endParaRPr lang="fr-BE" noProof="0" dirty="0"/>
          </a:p>
          <a:p>
            <a:pPr lvl="1"/>
            <a:r>
              <a:rPr lang="fr-BE" noProof="0" dirty="0" err="1"/>
              <a:t>Subtitle</a:t>
            </a:r>
            <a:endParaRPr lang="fr-BE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28F6DE-6E81-4273-16A9-EAAF6F36C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D7F14E69-9341-61BA-788A-1385CD86140C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5" name="ZoneTexte 85">
            <a:extLst>
              <a:ext uri="{FF2B5EF4-FFF2-40B4-BE49-F238E27FC236}">
                <a16:creationId xmlns:a16="http://schemas.microsoft.com/office/drawing/2014/main" id="{A5755502-0463-104F-D277-22117E2E9F4D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87" name="ZoneTexte 87">
            <a:extLst>
              <a:ext uri="{FF2B5EF4-FFF2-40B4-BE49-F238E27FC236}">
                <a16:creationId xmlns:a16="http://schemas.microsoft.com/office/drawing/2014/main" id="{0245077E-64D9-78E9-402A-A577FE145297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88" name="Image 88">
            <a:extLst>
              <a:ext uri="{FF2B5EF4-FFF2-40B4-BE49-F238E27FC236}">
                <a16:creationId xmlns:a16="http://schemas.microsoft.com/office/drawing/2014/main" id="{5C0E5833-D3E0-CBA0-001F-38E2CD8E3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Image 86">
            <a:extLst>
              <a:ext uri="{FF2B5EF4-FFF2-40B4-BE49-F238E27FC236}">
                <a16:creationId xmlns:a16="http://schemas.microsoft.com/office/drawing/2014/main" id="{2A572FF4-C02B-E1DF-19A2-55FA0CFD1D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489F4D5-FCF6-D54A-7671-8567356C27E4}"/>
              </a:ext>
            </a:extLst>
          </p:cNvPr>
          <p:cNvCxnSpPr>
            <a:cxnSpLocks/>
          </p:cNvCxnSpPr>
          <p:nvPr/>
        </p:nvCxnSpPr>
        <p:spPr>
          <a:xfrm>
            <a:off x="5195888" y="729045"/>
            <a:ext cx="63007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985A98-835E-F970-55B6-8A7E4BFE17FC}"/>
              </a:ext>
            </a:extLst>
          </p:cNvPr>
          <p:cNvCxnSpPr>
            <a:cxnSpLocks/>
          </p:cNvCxnSpPr>
          <p:nvPr userDrawn="1"/>
        </p:nvCxnSpPr>
        <p:spPr>
          <a:xfrm>
            <a:off x="5195888" y="729045"/>
            <a:ext cx="63007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1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3D8E7D-6245-DCBD-5C3B-D3F684E786FB}"/>
              </a:ext>
            </a:extLst>
          </p:cNvPr>
          <p:cNvSpPr/>
          <p:nvPr/>
        </p:nvSpPr>
        <p:spPr>
          <a:xfrm>
            <a:off x="696090" y="729045"/>
            <a:ext cx="10800585" cy="5400293"/>
          </a:xfrm>
          <a:prstGeom prst="roundRect">
            <a:avLst>
              <a:gd name="adj" fmla="val 85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229C5C1-E480-FB3A-C491-1DDB8ED9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3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3D8E7D-6245-DCBD-5C3B-D3F684E786FB}"/>
              </a:ext>
            </a:extLst>
          </p:cNvPr>
          <p:cNvSpPr/>
          <p:nvPr/>
        </p:nvSpPr>
        <p:spPr>
          <a:xfrm>
            <a:off x="696090" y="729045"/>
            <a:ext cx="10800585" cy="5400293"/>
          </a:xfrm>
          <a:prstGeom prst="roundRect">
            <a:avLst>
              <a:gd name="adj" fmla="val 8553"/>
            </a:avLst>
          </a:prstGeom>
          <a:solidFill>
            <a:srgbClr val="ED6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229C5C1-E480-FB3A-C491-1DDB8ED9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1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3D8E7D-6245-DCBD-5C3B-D3F684E786FB}"/>
              </a:ext>
            </a:extLst>
          </p:cNvPr>
          <p:cNvSpPr/>
          <p:nvPr/>
        </p:nvSpPr>
        <p:spPr>
          <a:xfrm>
            <a:off x="696090" y="729045"/>
            <a:ext cx="10800585" cy="5400293"/>
          </a:xfrm>
          <a:prstGeom prst="roundRect">
            <a:avLst>
              <a:gd name="adj" fmla="val 8553"/>
            </a:avLst>
          </a:prstGeom>
          <a:solidFill>
            <a:srgbClr val="00A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229C5C1-E480-FB3A-C491-1DDB8ED9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8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3D8E7D-6245-DCBD-5C3B-D3F684E786FB}"/>
              </a:ext>
            </a:extLst>
          </p:cNvPr>
          <p:cNvSpPr/>
          <p:nvPr/>
        </p:nvSpPr>
        <p:spPr>
          <a:xfrm>
            <a:off x="696090" y="729045"/>
            <a:ext cx="10800585" cy="5400293"/>
          </a:xfrm>
          <a:prstGeom prst="roundRect">
            <a:avLst>
              <a:gd name="adj" fmla="val 8553"/>
            </a:avLst>
          </a:prstGeom>
          <a:solidFill>
            <a:srgbClr val="140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229C5C1-E480-FB3A-C491-1DDB8ED9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0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 descr="A picture containing necklet, clipart&#10;&#10;Description automatically generated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728663"/>
            <a:ext cx="419193" cy="59999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80461" y="2717526"/>
            <a:ext cx="6479892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62D4-7F26-8BA1-41F4-3E88F307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F6C53-E1A8-1B47-E310-65AC7388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0187-0F3D-47A1-B405-69656B3546EA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86789-29A4-B92F-9EF4-63A089D8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PV Panels on flat roofs- Emanuela Gallo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7933F-EBFA-172D-0D82-F8C184B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94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3D8E7D-6245-DCBD-5C3B-D3F684E786FB}"/>
              </a:ext>
            </a:extLst>
          </p:cNvPr>
          <p:cNvSpPr/>
          <p:nvPr/>
        </p:nvSpPr>
        <p:spPr>
          <a:xfrm>
            <a:off x="696090" y="729045"/>
            <a:ext cx="10800585" cy="5400293"/>
          </a:xfrm>
          <a:prstGeom prst="roundRect">
            <a:avLst>
              <a:gd name="adj" fmla="val 855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229C5C1-E480-FB3A-C491-1DDB8ED9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4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-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98B8DB-0A55-4EE2-9EEA-DFC930F61F97}" type="datetime1">
              <a:rPr lang="fr-BE" smtClean="0"/>
              <a:pPr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A56F2-DF4A-62B6-E3AA-DEAAFF72F4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91" y="6451593"/>
            <a:ext cx="1259976" cy="269995"/>
          </a:xfrm>
          <a:prstGeom prst="rect">
            <a:avLst/>
          </a:prstGeom>
        </p:spPr>
      </p:pic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75D720E-438B-6C90-4310-271279550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35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3349F8-A484-AE33-EC98-2095210BC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6053" y="1269036"/>
            <a:ext cx="6659892" cy="4319928"/>
          </a:xfrm>
        </p:spPr>
        <p:txBody>
          <a:bodyPr lIns="0" tIns="0" rIns="0" bIns="0" anchor="ctr"/>
          <a:lstStyle>
            <a:lvl1pPr>
              <a:defRPr sz="6000"/>
            </a:lvl1pPr>
          </a:lstStyle>
          <a:p>
            <a:pPr lvl="0"/>
            <a:r>
              <a:rPr lang="en-GB" dirty="0"/>
              <a:t>Here may come an extra long title for a new chapter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98B8DB-0A55-4EE2-9EEA-DFC930F61F97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220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8CB8-5F7B-4FC9-B3DC-3772FFDB863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9E953A53-EEBC-B8A5-6447-575065BC5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D7BFB7DB-E493-44E5-7CA4-D3F185DF1FA8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9" name="ZoneTexte 85">
            <a:extLst>
              <a:ext uri="{FF2B5EF4-FFF2-40B4-BE49-F238E27FC236}">
                <a16:creationId xmlns:a16="http://schemas.microsoft.com/office/drawing/2014/main" id="{DCABE78D-91CE-7446-911C-E5CCEA6AD206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10" name="ZoneTexte 87">
            <a:extLst>
              <a:ext uri="{FF2B5EF4-FFF2-40B4-BE49-F238E27FC236}">
                <a16:creationId xmlns:a16="http://schemas.microsoft.com/office/drawing/2014/main" id="{4975E6E5-0687-D1AE-3130-6DF91E515169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1" name="Image 88">
            <a:extLst>
              <a:ext uri="{FF2B5EF4-FFF2-40B4-BE49-F238E27FC236}">
                <a16:creationId xmlns:a16="http://schemas.microsoft.com/office/drawing/2014/main" id="{3443196D-9E99-2CE0-819B-FE9EBDDE8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86">
            <a:extLst>
              <a:ext uri="{FF2B5EF4-FFF2-40B4-BE49-F238E27FC236}">
                <a16:creationId xmlns:a16="http://schemas.microsoft.com/office/drawing/2014/main" id="{B29B14D9-7C50-035E-EE74-9E08C4EB99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4523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E1D9-3C51-45D5-937D-DA72C1413F2E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4523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42A8927-1ED2-1767-BEF5-9E122A090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0718C184-D67A-D270-C8E3-A0C1DDBBD756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10" name="ZoneTexte 85">
            <a:extLst>
              <a:ext uri="{FF2B5EF4-FFF2-40B4-BE49-F238E27FC236}">
                <a16:creationId xmlns:a16="http://schemas.microsoft.com/office/drawing/2014/main" id="{1B1C8340-B7D2-6529-5F55-ED5BE0CF8D81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11" name="ZoneTexte 87">
            <a:extLst>
              <a:ext uri="{FF2B5EF4-FFF2-40B4-BE49-F238E27FC236}">
                <a16:creationId xmlns:a16="http://schemas.microsoft.com/office/drawing/2014/main" id="{D23A65D3-0C3C-B7AD-63EE-96B452D11786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2" name="Image 88">
            <a:extLst>
              <a:ext uri="{FF2B5EF4-FFF2-40B4-BE49-F238E27FC236}">
                <a16:creationId xmlns:a16="http://schemas.microsoft.com/office/drawing/2014/main" id="{B21A7428-89B2-3A60-68FF-E1B97CF2A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86">
            <a:extLst>
              <a:ext uri="{FF2B5EF4-FFF2-40B4-BE49-F238E27FC236}">
                <a16:creationId xmlns:a16="http://schemas.microsoft.com/office/drawing/2014/main" id="{A95066C3-1761-50AC-33E8-012C7590A9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2063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BFC6F-C928-4EEC-B887-07D72CE97E07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2063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DC2ACF-65AD-52D9-1946-1EB940D84FE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5326" y="4065480"/>
            <a:ext cx="5220678" cy="2063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98E63A0-8E1B-BD20-E4C2-BCAEEA2314A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5232" y="4065480"/>
            <a:ext cx="5220678" cy="2063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F3116141-EEF5-2964-669C-138441CC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1" name="ZoneTexte 4">
            <a:extLst>
              <a:ext uri="{FF2B5EF4-FFF2-40B4-BE49-F238E27FC236}">
                <a16:creationId xmlns:a16="http://schemas.microsoft.com/office/drawing/2014/main" id="{6C2D2888-4440-1C14-4148-CCEA23265ECF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12" name="ZoneTexte 85">
            <a:extLst>
              <a:ext uri="{FF2B5EF4-FFF2-40B4-BE49-F238E27FC236}">
                <a16:creationId xmlns:a16="http://schemas.microsoft.com/office/drawing/2014/main" id="{0DA6F5EE-BF1E-665C-0DA6-4976A02E63F8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13" name="ZoneTexte 87">
            <a:extLst>
              <a:ext uri="{FF2B5EF4-FFF2-40B4-BE49-F238E27FC236}">
                <a16:creationId xmlns:a16="http://schemas.microsoft.com/office/drawing/2014/main" id="{B08271CD-AAD5-A071-3E3F-33C9EC04657B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4" name="Image 88">
            <a:extLst>
              <a:ext uri="{FF2B5EF4-FFF2-40B4-BE49-F238E27FC236}">
                <a16:creationId xmlns:a16="http://schemas.microsoft.com/office/drawing/2014/main" id="{FA7191A4-0F75-2A68-F1D6-6D92B22281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86">
            <a:extLst>
              <a:ext uri="{FF2B5EF4-FFF2-40B4-BE49-F238E27FC236}">
                <a16:creationId xmlns:a16="http://schemas.microsoft.com/office/drawing/2014/main" id="{CD68492A-C839-5877-E758-3EBA069CB1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left pictur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8F7BEAD-E843-BFA2-83D5-2310E5FC6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90" y="6451593"/>
            <a:ext cx="1259979" cy="26999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6C84D6-8704-4395-9C29-703C3146B841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785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left pictu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796336" cy="685714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6338" y="737465"/>
            <a:ext cx="2700338" cy="539149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algn="r">
              <a:defRPr/>
            </a:lvl6pPr>
            <a:lvl7pPr algn="r"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C3A1542-32A0-4304-B7CD-F6353AF86D1E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9A2B795C-0B45-22D4-75F8-65730D627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19FFEA-6FE6-A43B-BFD2-33FB7D859FF1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6" name="ZoneTexte 85">
            <a:extLst>
              <a:ext uri="{FF2B5EF4-FFF2-40B4-BE49-F238E27FC236}">
                <a16:creationId xmlns:a16="http://schemas.microsoft.com/office/drawing/2014/main" id="{7E4BD8E0-AD7D-ED38-8C2F-9FF8CAFD9FF6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8" name="ZoneTexte 87">
            <a:extLst>
              <a:ext uri="{FF2B5EF4-FFF2-40B4-BE49-F238E27FC236}">
                <a16:creationId xmlns:a16="http://schemas.microsoft.com/office/drawing/2014/main" id="{FF292C8E-30B7-AA4D-BAA3-963D02EB5556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1" name="Image 88">
            <a:extLst>
              <a:ext uri="{FF2B5EF4-FFF2-40B4-BE49-F238E27FC236}">
                <a16:creationId xmlns:a16="http://schemas.microsoft.com/office/drawing/2014/main" id="{64556999-94AB-9C5A-2D5D-9D0C97703D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86">
            <a:extLst>
              <a:ext uri="{FF2B5EF4-FFF2-40B4-BE49-F238E27FC236}">
                <a16:creationId xmlns:a16="http://schemas.microsoft.com/office/drawing/2014/main" id="{1F0ECC9E-589E-3233-239C-8C23C9BC17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AB8D8A3D-82B3-8750-2AF4-5AA912C3CD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90" y="6451593"/>
            <a:ext cx="1259979" cy="26999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5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right pictur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324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 descr="A picture containing necklet, clipart&#10;&#10;Description automatically generated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22" y="729045"/>
            <a:ext cx="419193" cy="599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280464" y="2717526"/>
            <a:ext cx="6479886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right pictu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663" y="0"/>
            <a:ext cx="8796337" cy="685714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0453-F86B-4817-A2DA-8269617C67A2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2699573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83B2FEE9-6E41-87DD-9E2D-A429880DE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6075230E-20A4-E5DA-616E-954340BFB38A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8" name="ZoneTexte 85">
            <a:extLst>
              <a:ext uri="{FF2B5EF4-FFF2-40B4-BE49-F238E27FC236}">
                <a16:creationId xmlns:a16="http://schemas.microsoft.com/office/drawing/2014/main" id="{FEB0EB47-DA8A-E4F2-FC62-55866E9E9A57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9" name="ZoneTexte 87">
            <a:extLst>
              <a:ext uri="{FF2B5EF4-FFF2-40B4-BE49-F238E27FC236}">
                <a16:creationId xmlns:a16="http://schemas.microsoft.com/office/drawing/2014/main" id="{15C2B0EE-72C3-3FF9-3B7A-CC135A2F2280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1" name="Image 88">
            <a:extLst>
              <a:ext uri="{FF2B5EF4-FFF2-40B4-BE49-F238E27FC236}">
                <a16:creationId xmlns:a16="http://schemas.microsoft.com/office/drawing/2014/main" id="{AB9F407A-1E63-E9F3-87F1-639EEA6310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86">
            <a:extLst>
              <a:ext uri="{FF2B5EF4-FFF2-40B4-BE49-F238E27FC236}">
                <a16:creationId xmlns:a16="http://schemas.microsoft.com/office/drawing/2014/main" id="{3CD35DCA-4E54-448A-2BC3-CF5271A8CC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and Picture circl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10565-5ACB-384E-E2CF-73999F9EE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88" y="136525"/>
            <a:ext cx="6059262" cy="6291218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D4826-77C1-4DB0-B16C-6C818B8EA265}" type="datetime1">
              <a:rPr lang="fr-BE" smtClean="0"/>
              <a:t>23-03-26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01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and Picture circl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B393-2719-47FA-9857-6F30A41AECD5}" type="datetime1">
              <a:rPr lang="fr-BE" smtClean="0"/>
              <a:t>23-03-26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pic>
        <p:nvPicPr>
          <p:cNvPr id="14" name="Image 2">
            <a:extLst>
              <a:ext uri="{FF2B5EF4-FFF2-40B4-BE49-F238E27FC236}">
                <a16:creationId xmlns:a16="http://schemas.microsoft.com/office/drawing/2014/main" id="{D80B8D13-B745-E1C6-E293-23AABBDE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4">
            <a:extLst>
              <a:ext uri="{FF2B5EF4-FFF2-40B4-BE49-F238E27FC236}">
                <a16:creationId xmlns:a16="http://schemas.microsoft.com/office/drawing/2014/main" id="{587F91DF-90FF-2BC9-2D99-5DB23C8C534B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16" name="ZoneTexte 85">
            <a:extLst>
              <a:ext uri="{FF2B5EF4-FFF2-40B4-BE49-F238E27FC236}">
                <a16:creationId xmlns:a16="http://schemas.microsoft.com/office/drawing/2014/main" id="{AEB334EE-9B6F-E07C-4638-977E0DA73156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17" name="ZoneTexte 87">
            <a:extLst>
              <a:ext uri="{FF2B5EF4-FFF2-40B4-BE49-F238E27FC236}">
                <a16:creationId xmlns:a16="http://schemas.microsoft.com/office/drawing/2014/main" id="{051E1035-F931-8E5C-ACA1-5B2048CC99F2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8" name="Image 88">
            <a:extLst>
              <a:ext uri="{FF2B5EF4-FFF2-40B4-BE49-F238E27FC236}">
                <a16:creationId xmlns:a16="http://schemas.microsoft.com/office/drawing/2014/main" id="{7569326D-70CB-A166-9D88-8C8FC4922D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86">
            <a:extLst>
              <a:ext uri="{FF2B5EF4-FFF2-40B4-BE49-F238E27FC236}">
                <a16:creationId xmlns:a16="http://schemas.microsoft.com/office/drawing/2014/main" id="{29E0C9B6-B1B2-60CE-CB1C-DE482A94E8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B99608C-5217-3952-C6EB-DCB539481D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6090" y="737465"/>
            <a:ext cx="3659684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CC409-A6EA-D991-F0B1-EA42C05023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369" y="283391"/>
            <a:ext cx="6059262" cy="6291218"/>
          </a:xfrm>
          <a:prstGeom prst="rect">
            <a:avLst/>
          </a:prstGeom>
        </p:spPr>
      </p:pic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14B6C1E4-E3BF-2A35-FE70-1004E309BA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4510" y="1097561"/>
            <a:ext cx="4671400" cy="467140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62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err="1"/>
              <a:t>Subject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A2C1F9A9-9F69-89FA-7846-4CCB1CA681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5A126F61-7EAA-B56C-0301-C37E282AA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  <p:pic>
        <p:nvPicPr>
          <p:cNvPr id="2" name="Picture 1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9C8886E1-F225-C6CA-0311-2D258E225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09847" y="2914064"/>
            <a:ext cx="4282153" cy="39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E98F4273-25DD-4AA6-C066-7CDB9976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295775" cy="3890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6777F2-168D-F7A6-6EAE-0D7774FA2589}"/>
              </a:ext>
            </a:extLst>
          </p:cNvPr>
          <p:cNvSpPr/>
          <p:nvPr/>
        </p:nvSpPr>
        <p:spPr>
          <a:xfrm>
            <a:off x="6096000" y="0"/>
            <a:ext cx="6096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357D-6BAC-4094-936B-4A5F76C9CD52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65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+ 1 picture lef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877C27CB-A561-34FE-1069-E38BA39CC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09847" y="2889009"/>
            <a:ext cx="4282153" cy="396899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7817-4001-43A1-BD0D-31A52B9DDDC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89" y="733255"/>
            <a:ext cx="4559796" cy="5391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025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 + 1 picture righ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EFEDBB9D-2DE3-CCF3-8DF0-AFA91D5B6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889009"/>
            <a:ext cx="4282153" cy="396899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F64944-37EA-9A36-9775-7D995CB79211}"/>
              </a:ext>
            </a:extLst>
          </p:cNvPr>
          <p:cNvSpPr/>
          <p:nvPr/>
        </p:nvSpPr>
        <p:spPr>
          <a:xfrm>
            <a:off x="8025586" y="609600"/>
            <a:ext cx="4166415" cy="5647322"/>
          </a:xfrm>
          <a:custGeom>
            <a:avLst/>
            <a:gdLst>
              <a:gd name="connsiteX0" fmla="*/ 2823661 w 4166415"/>
              <a:gd name="connsiteY0" fmla="*/ 0 h 5647322"/>
              <a:gd name="connsiteX1" fmla="*/ 3922758 w 4166415"/>
              <a:gd name="connsiteY1" fmla="*/ 221897 h 5647322"/>
              <a:gd name="connsiteX2" fmla="*/ 4166415 w 4166415"/>
              <a:gd name="connsiteY2" fmla="*/ 339273 h 5647322"/>
              <a:gd name="connsiteX3" fmla="*/ 4166415 w 4166415"/>
              <a:gd name="connsiteY3" fmla="*/ 5308049 h 5647322"/>
              <a:gd name="connsiteX4" fmla="*/ 3922758 w 4166415"/>
              <a:gd name="connsiteY4" fmla="*/ 5425425 h 5647322"/>
              <a:gd name="connsiteX5" fmla="*/ 2823661 w 4166415"/>
              <a:gd name="connsiteY5" fmla="*/ 5647322 h 5647322"/>
              <a:gd name="connsiteX6" fmla="*/ 0 w 4166415"/>
              <a:gd name="connsiteY6" fmla="*/ 2823661 h 5647322"/>
              <a:gd name="connsiteX7" fmla="*/ 2823661 w 4166415"/>
              <a:gd name="connsiteY7" fmla="*/ 0 h 564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6415" h="5647322">
                <a:moveTo>
                  <a:pt x="2823661" y="0"/>
                </a:moveTo>
                <a:cubicBezTo>
                  <a:pt x="3213527" y="0"/>
                  <a:pt x="3584939" y="79012"/>
                  <a:pt x="3922758" y="221897"/>
                </a:cubicBezTo>
                <a:lnTo>
                  <a:pt x="4166415" y="339273"/>
                </a:lnTo>
                <a:lnTo>
                  <a:pt x="4166415" y="5308049"/>
                </a:lnTo>
                <a:lnTo>
                  <a:pt x="3922758" y="5425425"/>
                </a:lnTo>
                <a:cubicBezTo>
                  <a:pt x="3584939" y="5568310"/>
                  <a:pt x="3213527" y="5647322"/>
                  <a:pt x="2823661" y="5647322"/>
                </a:cubicBezTo>
                <a:cubicBezTo>
                  <a:pt x="1264196" y="5647322"/>
                  <a:pt x="0" y="4383126"/>
                  <a:pt x="0" y="2823661"/>
                </a:cubicBezTo>
                <a:cubicBezTo>
                  <a:pt x="0" y="1264196"/>
                  <a:pt x="1264196" y="0"/>
                  <a:pt x="2823661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E7116C-3BD2-3009-E9E2-363292EDAD28}"/>
              </a:ext>
            </a:extLst>
          </p:cNvPr>
          <p:cNvSpPr/>
          <p:nvPr/>
        </p:nvSpPr>
        <p:spPr>
          <a:xfrm>
            <a:off x="5498285" y="609600"/>
            <a:ext cx="5647322" cy="56473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51DE4FF-894E-993D-E64D-C22850230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5585" y="910767"/>
            <a:ext cx="3120022" cy="5044988"/>
          </a:xfrm>
          <a:custGeom>
            <a:avLst/>
            <a:gdLst>
              <a:gd name="connsiteX0" fmla="*/ 1560011 w 3120022"/>
              <a:gd name="connsiteY0" fmla="*/ 0 h 5044988"/>
              <a:gd name="connsiteX1" fmla="*/ 1642286 w 3120022"/>
              <a:gd name="connsiteY1" fmla="*/ 39634 h 5044988"/>
              <a:gd name="connsiteX2" fmla="*/ 3120022 w 3120022"/>
              <a:gd name="connsiteY2" fmla="*/ 2522494 h 5044988"/>
              <a:gd name="connsiteX3" fmla="*/ 1642286 w 3120022"/>
              <a:gd name="connsiteY3" fmla="*/ 5005355 h 5044988"/>
              <a:gd name="connsiteX4" fmla="*/ 1560011 w 3120022"/>
              <a:gd name="connsiteY4" fmla="*/ 5044988 h 5044988"/>
              <a:gd name="connsiteX5" fmla="*/ 1477737 w 3120022"/>
              <a:gd name="connsiteY5" fmla="*/ 5005355 h 5044988"/>
              <a:gd name="connsiteX6" fmla="*/ 0 w 3120022"/>
              <a:gd name="connsiteY6" fmla="*/ 2522494 h 5044988"/>
              <a:gd name="connsiteX7" fmla="*/ 1477737 w 3120022"/>
              <a:gd name="connsiteY7" fmla="*/ 39634 h 504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0022" h="5044988">
                <a:moveTo>
                  <a:pt x="1560011" y="0"/>
                </a:moveTo>
                <a:lnTo>
                  <a:pt x="1642286" y="39634"/>
                </a:lnTo>
                <a:cubicBezTo>
                  <a:pt x="2522492" y="517790"/>
                  <a:pt x="3120022" y="1450362"/>
                  <a:pt x="3120022" y="2522494"/>
                </a:cubicBezTo>
                <a:cubicBezTo>
                  <a:pt x="3120022" y="3594626"/>
                  <a:pt x="2522492" y="4527198"/>
                  <a:pt x="1642286" y="5005355"/>
                </a:cubicBezTo>
                <a:lnTo>
                  <a:pt x="1560011" y="5044988"/>
                </a:lnTo>
                <a:lnTo>
                  <a:pt x="1477737" y="5005355"/>
                </a:lnTo>
                <a:cubicBezTo>
                  <a:pt x="597530" y="4527198"/>
                  <a:pt x="0" y="3594626"/>
                  <a:pt x="0" y="2522494"/>
                </a:cubicBezTo>
                <a:cubicBezTo>
                  <a:pt x="0" y="1450362"/>
                  <a:pt x="597530" y="517790"/>
                  <a:pt x="1477737" y="39634"/>
                </a:cubicBezTo>
                <a:close/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pic>
        <p:nvPicPr>
          <p:cNvPr id="25" name="Picture 24" descr="Icon&#10;&#10;Description automatically generated with low confidence">
            <a:extLst>
              <a:ext uri="{FF2B5EF4-FFF2-40B4-BE49-F238E27FC236}">
                <a16:creationId xmlns:a16="http://schemas.microsoft.com/office/drawing/2014/main" id="{6ABD7438-65DD-FCC6-88C6-420F2166AC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0569559E-487B-FD73-3B97-81F61010A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+ 1 picture lef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656FE0EF-DAA3-AD31-D3AC-48DD191EA056}"/>
              </a:ext>
            </a:extLst>
          </p:cNvPr>
          <p:cNvSpPr/>
          <p:nvPr/>
        </p:nvSpPr>
        <p:spPr>
          <a:xfrm flipH="1">
            <a:off x="307922" y="1765757"/>
            <a:ext cx="5938414" cy="5938414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4E07A0-0B8A-F7FE-F3E1-7C57DFB03768}"/>
              </a:ext>
            </a:extLst>
          </p:cNvPr>
          <p:cNvSpPr/>
          <p:nvPr/>
        </p:nvSpPr>
        <p:spPr>
          <a:xfrm flipH="1">
            <a:off x="307922" y="-841977"/>
            <a:ext cx="5938414" cy="593841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7817-4001-43A1-BD0D-31A52B9DDDC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60630114-D802-9FCD-A827-2AAF2D399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FFA131F0-3890-3809-6F1F-DF1F2915AD45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8" name="ZoneTexte 85">
            <a:extLst>
              <a:ext uri="{FF2B5EF4-FFF2-40B4-BE49-F238E27FC236}">
                <a16:creationId xmlns:a16="http://schemas.microsoft.com/office/drawing/2014/main" id="{21729325-E623-5C85-3B2A-0B47C3063915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9" name="ZoneTexte 87">
            <a:extLst>
              <a:ext uri="{FF2B5EF4-FFF2-40B4-BE49-F238E27FC236}">
                <a16:creationId xmlns:a16="http://schemas.microsoft.com/office/drawing/2014/main" id="{FBE5E93F-ABCC-891F-DC3A-BC8AEC312226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0" name="Image 88">
            <a:extLst>
              <a:ext uri="{FF2B5EF4-FFF2-40B4-BE49-F238E27FC236}">
                <a16:creationId xmlns:a16="http://schemas.microsoft.com/office/drawing/2014/main" id="{0BCEA041-835D-AC07-1C69-B45070186E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86">
            <a:extLst>
              <a:ext uri="{FF2B5EF4-FFF2-40B4-BE49-F238E27FC236}">
                <a16:creationId xmlns:a16="http://schemas.microsoft.com/office/drawing/2014/main" id="{5B4B1EFA-329D-A9FF-CE6F-0C51783EB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74D38C7-06CD-BD35-7985-12E4E8E46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609" y="1765757"/>
            <a:ext cx="5329040" cy="3330680"/>
          </a:xfrm>
          <a:custGeom>
            <a:avLst/>
            <a:gdLst>
              <a:gd name="connsiteX0" fmla="*/ 2664520 w 5329040"/>
              <a:gd name="connsiteY0" fmla="*/ 0 h 3330680"/>
              <a:gd name="connsiteX1" fmla="*/ 5275360 w 5329040"/>
              <a:gd name="connsiteY1" fmla="*/ 1553907 h 3330680"/>
              <a:gd name="connsiteX2" fmla="*/ 5329040 w 5329040"/>
              <a:gd name="connsiteY2" fmla="*/ 1665340 h 3330680"/>
              <a:gd name="connsiteX3" fmla="*/ 5275360 w 5329040"/>
              <a:gd name="connsiteY3" fmla="*/ 1776774 h 3330680"/>
              <a:gd name="connsiteX4" fmla="*/ 2664520 w 5329040"/>
              <a:gd name="connsiteY4" fmla="*/ 3330680 h 3330680"/>
              <a:gd name="connsiteX5" fmla="*/ 53680 w 5329040"/>
              <a:gd name="connsiteY5" fmla="*/ 1776774 h 3330680"/>
              <a:gd name="connsiteX6" fmla="*/ 0 w 5329040"/>
              <a:gd name="connsiteY6" fmla="*/ 1665340 h 3330680"/>
              <a:gd name="connsiteX7" fmla="*/ 53680 w 5329040"/>
              <a:gd name="connsiteY7" fmla="*/ 1553907 h 3330680"/>
              <a:gd name="connsiteX8" fmla="*/ 2664520 w 5329040"/>
              <a:gd name="connsiteY8" fmla="*/ 0 h 33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9040" h="3330680">
                <a:moveTo>
                  <a:pt x="2664520" y="0"/>
                </a:moveTo>
                <a:cubicBezTo>
                  <a:pt x="3791915" y="0"/>
                  <a:pt x="4772556" y="628330"/>
                  <a:pt x="5275360" y="1553907"/>
                </a:cubicBezTo>
                <a:lnTo>
                  <a:pt x="5329040" y="1665340"/>
                </a:lnTo>
                <a:lnTo>
                  <a:pt x="5275360" y="1776774"/>
                </a:lnTo>
                <a:cubicBezTo>
                  <a:pt x="4772556" y="2702350"/>
                  <a:pt x="3791915" y="3330680"/>
                  <a:pt x="2664520" y="3330680"/>
                </a:cubicBezTo>
                <a:cubicBezTo>
                  <a:pt x="1537124" y="3330680"/>
                  <a:pt x="556484" y="2702350"/>
                  <a:pt x="53680" y="1776774"/>
                </a:cubicBezTo>
                <a:lnTo>
                  <a:pt x="0" y="1665340"/>
                </a:lnTo>
                <a:lnTo>
                  <a:pt x="53680" y="1553907"/>
                </a:lnTo>
                <a:cubicBezTo>
                  <a:pt x="556484" y="628330"/>
                  <a:pt x="1537124" y="0"/>
                  <a:pt x="2664520" y="0"/>
                </a:cubicBezTo>
                <a:close/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6BCF465-7118-9480-9541-1AF26200F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511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+ 1 picture righ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FEA1F69-00DE-3087-36EB-C46E0B748410}"/>
              </a:ext>
            </a:extLst>
          </p:cNvPr>
          <p:cNvSpPr/>
          <p:nvPr/>
        </p:nvSpPr>
        <p:spPr>
          <a:xfrm flipH="1">
            <a:off x="5931836" y="1765757"/>
            <a:ext cx="5938414" cy="5938414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BE9B90-1423-82BF-84AD-198BFEBC8F46}"/>
              </a:ext>
            </a:extLst>
          </p:cNvPr>
          <p:cNvSpPr/>
          <p:nvPr/>
        </p:nvSpPr>
        <p:spPr>
          <a:xfrm flipH="1">
            <a:off x="5931836" y="-841977"/>
            <a:ext cx="5938414" cy="593841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9F6F2F-1A97-3078-CDA3-229A54C2D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6523" y="1765757"/>
            <a:ext cx="5329040" cy="3330680"/>
          </a:xfrm>
          <a:custGeom>
            <a:avLst/>
            <a:gdLst>
              <a:gd name="connsiteX0" fmla="*/ 2664520 w 5329040"/>
              <a:gd name="connsiteY0" fmla="*/ 0 h 3330680"/>
              <a:gd name="connsiteX1" fmla="*/ 5275360 w 5329040"/>
              <a:gd name="connsiteY1" fmla="*/ 1553907 h 3330680"/>
              <a:gd name="connsiteX2" fmla="*/ 5329040 w 5329040"/>
              <a:gd name="connsiteY2" fmla="*/ 1665340 h 3330680"/>
              <a:gd name="connsiteX3" fmla="*/ 5275360 w 5329040"/>
              <a:gd name="connsiteY3" fmla="*/ 1776774 h 3330680"/>
              <a:gd name="connsiteX4" fmla="*/ 2664520 w 5329040"/>
              <a:gd name="connsiteY4" fmla="*/ 3330680 h 3330680"/>
              <a:gd name="connsiteX5" fmla="*/ 53680 w 5329040"/>
              <a:gd name="connsiteY5" fmla="*/ 1776774 h 3330680"/>
              <a:gd name="connsiteX6" fmla="*/ 0 w 5329040"/>
              <a:gd name="connsiteY6" fmla="*/ 1665340 h 3330680"/>
              <a:gd name="connsiteX7" fmla="*/ 53680 w 5329040"/>
              <a:gd name="connsiteY7" fmla="*/ 1553907 h 3330680"/>
              <a:gd name="connsiteX8" fmla="*/ 2664520 w 5329040"/>
              <a:gd name="connsiteY8" fmla="*/ 0 h 33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9040" h="3330680">
                <a:moveTo>
                  <a:pt x="2664520" y="0"/>
                </a:moveTo>
                <a:cubicBezTo>
                  <a:pt x="3791915" y="0"/>
                  <a:pt x="4772556" y="628330"/>
                  <a:pt x="5275360" y="1553907"/>
                </a:cubicBezTo>
                <a:lnTo>
                  <a:pt x="5329040" y="1665340"/>
                </a:lnTo>
                <a:lnTo>
                  <a:pt x="5275360" y="1776774"/>
                </a:lnTo>
                <a:cubicBezTo>
                  <a:pt x="4772556" y="2702350"/>
                  <a:pt x="3791915" y="3330680"/>
                  <a:pt x="2664520" y="3330680"/>
                </a:cubicBezTo>
                <a:cubicBezTo>
                  <a:pt x="1537124" y="3330680"/>
                  <a:pt x="556484" y="2702350"/>
                  <a:pt x="53680" y="1776774"/>
                </a:cubicBezTo>
                <a:lnTo>
                  <a:pt x="0" y="1665340"/>
                </a:lnTo>
                <a:lnTo>
                  <a:pt x="53680" y="1553907"/>
                </a:lnTo>
                <a:cubicBezTo>
                  <a:pt x="556484" y="628330"/>
                  <a:pt x="1537124" y="0"/>
                  <a:pt x="2664520" y="0"/>
                </a:cubicBezTo>
                <a:close/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0243A6-C40C-4FD3-9735-A7F2CECC8011}" type="datetime1">
              <a:rPr lang="fr-BE" smtClean="0"/>
              <a:pPr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886D109-CC6B-BD57-961D-9FB4CD2D3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027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 + 1 gradient lef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7817-4001-43A1-BD0D-31A52B9DDDC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8" y="737465"/>
            <a:ext cx="6360021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18" name="Picture 17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7E9F569A-A9C8-B725-5060-E73A49292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595555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low confidence">
            <a:extLst>
              <a:ext uri="{FF2B5EF4-FFF2-40B4-BE49-F238E27FC236}">
                <a16:creationId xmlns:a16="http://schemas.microsoft.com/office/drawing/2014/main" id="{75002A8C-A761-EFD3-27F4-CD1210D84F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22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280464" y="2717526"/>
            <a:ext cx="6479886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+ 1 gradient righ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CFC60E73-BC44-6532-3AFE-F07865D5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6429" y="0"/>
            <a:ext cx="5659469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6359894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512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 + 1 gradient lef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F581A6D4-B299-9B62-B5FD-4E07C5539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515993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7817-4001-43A1-BD0D-31A52B9DDDC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8" y="737465"/>
            <a:ext cx="6360021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60630114-D802-9FCD-A827-2AAF2D399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38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FFA131F0-3890-3809-6F1F-DF1F2915AD45}"/>
              </a:ext>
            </a:extLst>
          </p:cNvPr>
          <p:cNvSpPr txBox="1"/>
          <p:nvPr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on the home tab</a:t>
            </a:r>
            <a:endParaRPr lang="fr-BE" sz="1000" dirty="0"/>
          </a:p>
        </p:txBody>
      </p:sp>
      <p:sp>
        <p:nvSpPr>
          <p:cNvPr id="8" name="ZoneTexte 85">
            <a:extLst>
              <a:ext uri="{FF2B5EF4-FFF2-40B4-BE49-F238E27FC236}">
                <a16:creationId xmlns:a16="http://schemas.microsoft.com/office/drawing/2014/main" id="{21729325-E623-5C85-3B2A-0B47C3063915}"/>
              </a:ext>
            </a:extLst>
          </p:cNvPr>
          <p:cNvSpPr txBox="1"/>
          <p:nvPr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In the “</a:t>
            </a:r>
            <a:r>
              <a:rPr lang="fr-FR" sz="1000" dirty="0" err="1"/>
              <a:t>Paragraph</a:t>
            </a:r>
            <a:r>
              <a:rPr lang="fr-FR" sz="1000" dirty="0"/>
              <a:t>” section</a:t>
            </a:r>
            <a:endParaRPr lang="fr-BE" sz="1000" dirty="0"/>
          </a:p>
        </p:txBody>
      </p:sp>
      <p:sp>
        <p:nvSpPr>
          <p:cNvPr id="9" name="ZoneTexte 87">
            <a:extLst>
              <a:ext uri="{FF2B5EF4-FFF2-40B4-BE49-F238E27FC236}">
                <a16:creationId xmlns:a16="http://schemas.microsoft.com/office/drawing/2014/main" id="{FBE5E93F-ABCC-891F-DC3A-BC8AEC312226}"/>
              </a:ext>
            </a:extLst>
          </p:cNvPr>
          <p:cNvSpPr txBox="1"/>
          <p:nvPr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Click on the </a:t>
            </a:r>
            <a:r>
              <a:rPr lang="fr-FR" sz="1000" dirty="0" err="1"/>
              <a:t>icons</a:t>
            </a:r>
            <a:endParaRPr lang="fr-FR" sz="1000" dirty="0"/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Increase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</a:p>
          <a:p>
            <a:pPr algn="l"/>
            <a:r>
              <a:rPr lang="fr-FR" sz="1000" dirty="0"/>
              <a:t>“</a:t>
            </a:r>
            <a:r>
              <a:rPr lang="fr-FR" sz="1000" dirty="0" err="1"/>
              <a:t>Decrease</a:t>
            </a:r>
            <a:r>
              <a:rPr lang="fr-FR" sz="1000" dirty="0"/>
              <a:t> List </a:t>
            </a:r>
            <a:r>
              <a:rPr lang="fr-FR" sz="1000" dirty="0" err="1"/>
              <a:t>Level</a:t>
            </a:r>
            <a:r>
              <a:rPr lang="fr-FR" sz="1000" dirty="0"/>
              <a:t>”</a:t>
            </a:r>
            <a:endParaRPr lang="fr-BE" sz="1000" dirty="0"/>
          </a:p>
        </p:txBody>
      </p:sp>
      <p:pic>
        <p:nvPicPr>
          <p:cNvPr id="10" name="Image 88">
            <a:extLst>
              <a:ext uri="{FF2B5EF4-FFF2-40B4-BE49-F238E27FC236}">
                <a16:creationId xmlns:a16="http://schemas.microsoft.com/office/drawing/2014/main" id="{0BCEA041-835D-AC07-1C69-B45070186E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86">
            <a:extLst>
              <a:ext uri="{FF2B5EF4-FFF2-40B4-BE49-F238E27FC236}">
                <a16:creationId xmlns:a16="http://schemas.microsoft.com/office/drawing/2014/main" id="{5B4B1EFA-329D-A9FF-CE6F-0C51783EBB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low confidence">
            <a:extLst>
              <a:ext uri="{FF2B5EF4-FFF2-40B4-BE49-F238E27FC236}">
                <a16:creationId xmlns:a16="http://schemas.microsoft.com/office/drawing/2014/main" id="{75002A8C-A761-EFD3-27F4-CD1210D84F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+ 1 gradient righ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2C1CD2D1-5222-25C8-60B5-2FB4DB4F0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83" y="0"/>
            <a:ext cx="5208218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6359894" cy="5391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9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- V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12F2A89-D287-04CA-80C4-B5D5026A9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090" y="729044"/>
            <a:ext cx="10799820" cy="5400293"/>
          </a:xfrm>
          <a:prstGeom prst="roundRect">
            <a:avLst>
              <a:gd name="adj" fmla="val 8553"/>
            </a:avLst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AD5EB0A-15A6-D112-6406-BB2FD8816D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5551" y="1325302"/>
            <a:ext cx="7200900" cy="4207398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Put your text here for a quote.</a:t>
            </a:r>
            <a:endParaRPr lang="fr-FR" dirty="0"/>
          </a:p>
          <a:p>
            <a:pPr lvl="2"/>
            <a:r>
              <a:rPr lang="fr-FR" dirty="0" err="1"/>
              <a:t>Author</a:t>
            </a:r>
            <a:endParaRPr lang="fr-BE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475764-1850-99D7-71BE-B5F85A65FA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277B28-8124-4DA2-9D18-3987C8F0C30E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2FA12-04E7-99BD-D57E-AA3062BB4C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DFBFE-7CB8-62A6-12E8-87CEBC5EED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3" name="Image 104">
            <a:extLst>
              <a:ext uri="{FF2B5EF4-FFF2-40B4-BE49-F238E27FC236}">
                <a16:creationId xmlns:a16="http://schemas.microsoft.com/office/drawing/2014/main" id="{BF5C9DB4-DC09-3A7B-21E4-73A5F6592C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5" name="ZoneTexte 102">
            <a:extLst>
              <a:ext uri="{FF2B5EF4-FFF2-40B4-BE49-F238E27FC236}">
                <a16:creationId xmlns:a16="http://schemas.microsoft.com/office/drawing/2014/main" id="{53790DD0-EE1C-FBAD-1DE7-9CB93A7F2CDC}"/>
              </a:ext>
            </a:extLst>
          </p:cNvPr>
          <p:cNvSpPr txBox="1"/>
          <p:nvPr/>
        </p:nvSpPr>
        <p:spPr>
          <a:xfrm>
            <a:off x="12281673" y="359467"/>
            <a:ext cx="95420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to add an image</a:t>
            </a:r>
            <a:endParaRPr lang="fr-BE" sz="1000" dirty="0"/>
          </a:p>
        </p:txBody>
      </p:sp>
      <p:sp>
        <p:nvSpPr>
          <p:cNvPr id="9" name="ZoneTexte 105">
            <a:extLst>
              <a:ext uri="{FF2B5EF4-FFF2-40B4-BE49-F238E27FC236}">
                <a16:creationId xmlns:a16="http://schemas.microsoft.com/office/drawing/2014/main" id="{5C7392D1-1078-34B1-ECD2-B918D84CAB38}"/>
              </a:ext>
            </a:extLst>
          </p:cNvPr>
          <p:cNvSpPr txBox="1"/>
          <p:nvPr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</a:t>
            </a:r>
            <a:r>
              <a:rPr lang="en-GB" sz="1000" dirty="0"/>
              <a:t>Right click on the image</a:t>
            </a:r>
            <a:br>
              <a:rPr lang="fr-FR" sz="1000" dirty="0"/>
            </a:br>
            <a:r>
              <a:rPr lang="fr-FR" sz="1000" dirty="0">
                <a:sym typeface="Wingdings" panose="05000000000000000000" pitchFamily="2" charset="2"/>
              </a:rPr>
              <a:t> F</a:t>
            </a:r>
            <a:r>
              <a:rPr lang="fr-FR" sz="1000" dirty="0"/>
              <a:t>ormat Picture</a:t>
            </a:r>
            <a:endParaRPr lang="fr-BE" sz="1000" dirty="0"/>
          </a:p>
        </p:txBody>
      </p:sp>
      <p:sp>
        <p:nvSpPr>
          <p:cNvPr id="10" name="ZoneTexte 108">
            <a:extLst>
              <a:ext uri="{FF2B5EF4-FFF2-40B4-BE49-F238E27FC236}">
                <a16:creationId xmlns:a16="http://schemas.microsoft.com/office/drawing/2014/main" id="{2A13C1A9-1517-CF98-28D7-4DA47748A6A2}"/>
              </a:ext>
            </a:extLst>
          </p:cNvPr>
          <p:cNvSpPr txBox="1"/>
          <p:nvPr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</a:t>
            </a:r>
            <a:r>
              <a:rPr lang="en-GB" sz="1000" dirty="0"/>
              <a:t>Click on the image icon</a:t>
            </a:r>
            <a:br>
              <a:rPr lang="fr-FR" sz="1000" dirty="0"/>
            </a:br>
            <a:r>
              <a:rPr lang="fr-FR" sz="1000" dirty="0">
                <a:sym typeface="Wingdings" panose="05000000000000000000" pitchFamily="2" charset="2"/>
              </a:rPr>
              <a:t> </a:t>
            </a:r>
            <a:r>
              <a:rPr lang="fr-FR" sz="1000" dirty="0"/>
              <a:t>Picture </a:t>
            </a:r>
            <a:r>
              <a:rPr lang="fr-FR" sz="1000" dirty="0" err="1"/>
              <a:t>Transparency</a:t>
            </a:r>
            <a:r>
              <a:rPr lang="fr-FR" sz="1000" dirty="0"/>
              <a:t> at </a:t>
            </a:r>
            <a:r>
              <a:rPr lang="fr-FR" sz="1000" b="1" dirty="0"/>
              <a:t>70%</a:t>
            </a:r>
            <a:endParaRPr lang="fr-BE" sz="1000" b="1" dirty="0"/>
          </a:p>
        </p:txBody>
      </p:sp>
      <p:pic>
        <p:nvPicPr>
          <p:cNvPr id="11" name="Image 110">
            <a:extLst>
              <a:ext uri="{FF2B5EF4-FFF2-40B4-BE49-F238E27FC236}">
                <a16:creationId xmlns:a16="http://schemas.microsoft.com/office/drawing/2014/main" id="{897DC6EA-388F-F3E9-5813-711B149D7F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442A0A-EE79-DA4F-855A-BFA0C80C65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5896" y="861060"/>
            <a:ext cx="1482375" cy="258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68636-2513-B3E1-69F7-5750CCA037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91" y="6451593"/>
            <a:ext cx="1259976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-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12F2A89-D287-04CA-80C4-B5D5026A9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fr-BE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8B51E701-606F-8E03-2F37-565D5CC49E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21006" y="631818"/>
            <a:ext cx="8349988" cy="5594364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AD5EB0A-15A6-D112-6406-BB2FD8816D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5551" y="1325302"/>
            <a:ext cx="7200900" cy="4207398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Put your text here for a quote.</a:t>
            </a:r>
            <a:endParaRPr lang="fr-FR" dirty="0"/>
          </a:p>
          <a:p>
            <a:pPr lvl="2"/>
            <a:r>
              <a:rPr lang="fr-FR" dirty="0" err="1"/>
              <a:t>Author</a:t>
            </a:r>
            <a:endParaRPr lang="fr-BE" dirty="0"/>
          </a:p>
        </p:txBody>
      </p:sp>
      <p:pic>
        <p:nvPicPr>
          <p:cNvPr id="3" name="Image 104">
            <a:extLst>
              <a:ext uri="{FF2B5EF4-FFF2-40B4-BE49-F238E27FC236}">
                <a16:creationId xmlns:a16="http://schemas.microsoft.com/office/drawing/2014/main" id="{BF5C9DB4-DC09-3A7B-21E4-73A5F6592C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5" name="ZoneTexte 102">
            <a:extLst>
              <a:ext uri="{FF2B5EF4-FFF2-40B4-BE49-F238E27FC236}">
                <a16:creationId xmlns:a16="http://schemas.microsoft.com/office/drawing/2014/main" id="{53790DD0-EE1C-FBAD-1DE7-9CB93A7F2CDC}"/>
              </a:ext>
            </a:extLst>
          </p:cNvPr>
          <p:cNvSpPr txBox="1"/>
          <p:nvPr/>
        </p:nvSpPr>
        <p:spPr>
          <a:xfrm>
            <a:off x="12281673" y="359467"/>
            <a:ext cx="95420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1. </a:t>
            </a:r>
            <a:r>
              <a:rPr lang="en-GB" sz="1000" dirty="0"/>
              <a:t>Click to add an image</a:t>
            </a:r>
            <a:endParaRPr lang="fr-BE" sz="1000" dirty="0"/>
          </a:p>
        </p:txBody>
      </p:sp>
      <p:sp>
        <p:nvSpPr>
          <p:cNvPr id="9" name="ZoneTexte 105">
            <a:extLst>
              <a:ext uri="{FF2B5EF4-FFF2-40B4-BE49-F238E27FC236}">
                <a16:creationId xmlns:a16="http://schemas.microsoft.com/office/drawing/2014/main" id="{5C7392D1-1078-34B1-ECD2-B918D84CAB38}"/>
              </a:ext>
            </a:extLst>
          </p:cNvPr>
          <p:cNvSpPr txBox="1"/>
          <p:nvPr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2. </a:t>
            </a:r>
            <a:r>
              <a:rPr lang="en-GB" sz="1000" dirty="0"/>
              <a:t>Right click on the image</a:t>
            </a:r>
            <a:br>
              <a:rPr lang="fr-FR" sz="1000" dirty="0"/>
            </a:br>
            <a:r>
              <a:rPr lang="fr-FR" sz="1000" dirty="0">
                <a:sym typeface="Wingdings" panose="05000000000000000000" pitchFamily="2" charset="2"/>
              </a:rPr>
              <a:t> F</a:t>
            </a:r>
            <a:r>
              <a:rPr lang="fr-FR" sz="1000" dirty="0"/>
              <a:t>ormat Picture</a:t>
            </a:r>
            <a:endParaRPr lang="fr-BE" sz="1000" dirty="0"/>
          </a:p>
        </p:txBody>
      </p:sp>
      <p:sp>
        <p:nvSpPr>
          <p:cNvPr id="10" name="ZoneTexte 108">
            <a:extLst>
              <a:ext uri="{FF2B5EF4-FFF2-40B4-BE49-F238E27FC236}">
                <a16:creationId xmlns:a16="http://schemas.microsoft.com/office/drawing/2014/main" id="{2A13C1A9-1517-CF98-28D7-4DA47748A6A2}"/>
              </a:ext>
            </a:extLst>
          </p:cNvPr>
          <p:cNvSpPr txBox="1"/>
          <p:nvPr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 dirty="0"/>
              <a:t>3. </a:t>
            </a:r>
            <a:r>
              <a:rPr lang="en-GB" sz="1000" dirty="0"/>
              <a:t>Click on the image icon</a:t>
            </a:r>
            <a:br>
              <a:rPr lang="fr-FR" sz="1000" dirty="0"/>
            </a:br>
            <a:r>
              <a:rPr lang="fr-FR" sz="1000" dirty="0">
                <a:sym typeface="Wingdings" panose="05000000000000000000" pitchFamily="2" charset="2"/>
              </a:rPr>
              <a:t> </a:t>
            </a:r>
            <a:r>
              <a:rPr lang="fr-FR" sz="1000" dirty="0"/>
              <a:t>Picture </a:t>
            </a:r>
            <a:r>
              <a:rPr lang="fr-FR" sz="1000" dirty="0" err="1"/>
              <a:t>Transparency</a:t>
            </a:r>
            <a:r>
              <a:rPr lang="fr-FR" sz="1000" dirty="0"/>
              <a:t> at </a:t>
            </a:r>
            <a:r>
              <a:rPr lang="fr-FR" sz="1000" b="1" dirty="0"/>
              <a:t>70%</a:t>
            </a:r>
            <a:endParaRPr lang="fr-BE" sz="1000" b="1" dirty="0"/>
          </a:p>
        </p:txBody>
      </p:sp>
      <p:pic>
        <p:nvPicPr>
          <p:cNvPr id="11" name="Image 110">
            <a:extLst>
              <a:ext uri="{FF2B5EF4-FFF2-40B4-BE49-F238E27FC236}">
                <a16:creationId xmlns:a16="http://schemas.microsoft.com/office/drawing/2014/main" id="{897DC6EA-388F-F3E9-5813-711B149D7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442A0A-EE79-DA4F-855A-BFA0C80C6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5896" y="861060"/>
            <a:ext cx="1482375" cy="25837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475764-1850-99D7-71BE-B5F85A65FA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277B28-8124-4DA2-9D18-3987C8F0C30E}" type="datetime1">
              <a:rPr lang="fr-BE" smtClean="0"/>
              <a:pPr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2FA12-04E7-99BD-D57E-AA3062BB4C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DFBFE-7CB8-62A6-12E8-87CEBC5EED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AFE88BFE-D1F2-0C86-4D47-40C21A578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90" y="6451593"/>
            <a:ext cx="1259979" cy="269995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5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V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1CE5E-EF2E-ED8C-60E6-5BDD82AED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1" y="729045"/>
            <a:ext cx="5399910" cy="659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Contact</a:t>
            </a:r>
            <a:endParaRPr lang="fr-BE" dirty="0"/>
          </a:p>
        </p:txBody>
      </p: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DEE2FC02-47ED-FB8C-9E88-BDFE9ED215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6113" y="1509032"/>
            <a:ext cx="3599812" cy="155997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GB" dirty="0"/>
              <a:t>Name Surname </a:t>
            </a:r>
            <a:br>
              <a:rPr lang="en-GB" dirty="0"/>
            </a:br>
            <a:r>
              <a:rPr lang="en-GB" dirty="0"/>
              <a:t>Job Title </a:t>
            </a:r>
            <a:br>
              <a:rPr lang="en-GB" dirty="0"/>
            </a:br>
            <a:r>
              <a:rPr lang="en-GB" dirty="0"/>
              <a:t>Email </a:t>
            </a:r>
            <a:br>
              <a:rPr lang="en-GB" dirty="0"/>
            </a:br>
            <a:r>
              <a:rPr lang="en-GB" dirty="0"/>
              <a:t>Phone Number</a:t>
            </a:r>
          </a:p>
        </p:txBody>
      </p:sp>
      <p:sp>
        <p:nvSpPr>
          <p:cNvPr id="91" name="Espace réservé du texte 89">
            <a:extLst>
              <a:ext uri="{FF2B5EF4-FFF2-40B4-BE49-F238E27FC236}">
                <a16:creationId xmlns:a16="http://schemas.microsoft.com/office/drawing/2014/main" id="{87165A43-A9AD-A6FC-2884-9D70214F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3788994"/>
            <a:ext cx="3599812" cy="125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fr-FR" dirty="0"/>
              <a:t>eumeps.org</a:t>
            </a:r>
          </a:p>
          <a:p>
            <a:pPr lvl="2"/>
            <a:r>
              <a:rPr lang="fr-FR" dirty="0"/>
              <a:t>71 Avenue </a:t>
            </a:r>
            <a:r>
              <a:rPr lang="fr-FR" dirty="0" err="1"/>
              <a:t>Cortenbergh</a:t>
            </a:r>
            <a:endParaRPr lang="fr-FR" dirty="0"/>
          </a:p>
          <a:p>
            <a:pPr lvl="2"/>
            <a:r>
              <a:rPr lang="fr-FR" dirty="0"/>
              <a:t>B-1000 Brussels</a:t>
            </a:r>
          </a:p>
          <a:p>
            <a:pPr lvl="2"/>
            <a:r>
              <a:rPr lang="fr-FR" dirty="0" err="1"/>
              <a:t>Belgium</a:t>
            </a:r>
            <a:endParaRPr lang="fr-FR" dirty="0"/>
          </a:p>
          <a:p>
            <a:pPr lvl="2"/>
            <a:r>
              <a:rPr lang="fr-FR" dirty="0"/>
              <a:t>info@eumeps.org</a:t>
            </a:r>
            <a:endParaRPr lang="fr-BE" dirty="0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0FF1129-9078-5539-3E49-C89AF25A967C}"/>
              </a:ext>
            </a:extLst>
          </p:cNvPr>
          <p:cNvCxnSpPr>
            <a:cxnSpLocks/>
          </p:cNvCxnSpPr>
          <p:nvPr/>
        </p:nvCxnSpPr>
        <p:spPr>
          <a:xfrm>
            <a:off x="6986484" y="3429000"/>
            <a:ext cx="360944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C83DF3-1890-08B6-B28A-BC69B1A24BA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AAF0EC-FFA5-42CF-9D1F-454365454754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17EE6-6078-48DA-282E-2D1240BFB2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5EA0EC-E0A2-E911-E2CB-32AF2564DC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DDD9B-553F-C086-BA87-74016D47C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91" y="6451593"/>
            <a:ext cx="1259976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EEFD4C1F-F170-BE4A-59C1-28AFF415E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910" y="0"/>
            <a:ext cx="9002090" cy="6858000"/>
          </a:xfrm>
          <a:prstGeom prst="rect">
            <a:avLst/>
          </a:prstGeom>
        </p:spPr>
      </p:pic>
      <p:pic>
        <p:nvPicPr>
          <p:cNvPr id="15" name="Picture 14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75FD6B60-B055-F5EF-8626-78DF8BE19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928" y="0"/>
            <a:ext cx="580207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11CE5E-EF2E-ED8C-60E6-5BDD82AED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1" y="729045"/>
            <a:ext cx="5399910" cy="659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Contact</a:t>
            </a:r>
            <a:endParaRPr lang="fr-BE" dirty="0"/>
          </a:p>
        </p:txBody>
      </p: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DEE2FC02-47ED-FB8C-9E88-BDFE9ED215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509032"/>
            <a:ext cx="3599812" cy="155997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GB" dirty="0"/>
              <a:t>Name Surname </a:t>
            </a:r>
            <a:br>
              <a:rPr lang="en-GB" dirty="0"/>
            </a:br>
            <a:r>
              <a:rPr lang="en-GB" dirty="0"/>
              <a:t>Job Title </a:t>
            </a:r>
            <a:br>
              <a:rPr lang="en-GB" dirty="0"/>
            </a:br>
            <a:r>
              <a:rPr lang="en-GB" dirty="0"/>
              <a:t>Email </a:t>
            </a:r>
            <a:br>
              <a:rPr lang="en-GB" dirty="0"/>
            </a:br>
            <a:r>
              <a:rPr lang="en-GB" dirty="0"/>
              <a:t>Phone Number</a:t>
            </a:r>
          </a:p>
        </p:txBody>
      </p:sp>
      <p:sp>
        <p:nvSpPr>
          <p:cNvPr id="91" name="Espace réservé du texte 89">
            <a:extLst>
              <a:ext uri="{FF2B5EF4-FFF2-40B4-BE49-F238E27FC236}">
                <a16:creationId xmlns:a16="http://schemas.microsoft.com/office/drawing/2014/main" id="{87165A43-A9AD-A6FC-2884-9D70214F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3788994"/>
            <a:ext cx="3599812" cy="125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fr-FR" dirty="0"/>
              <a:t>eumeps.org</a:t>
            </a:r>
          </a:p>
          <a:p>
            <a:pPr lvl="2"/>
            <a:r>
              <a:rPr lang="fr-FR" dirty="0"/>
              <a:t>71 Avenue </a:t>
            </a:r>
            <a:r>
              <a:rPr lang="fr-FR" dirty="0" err="1"/>
              <a:t>Cortenbergh</a:t>
            </a:r>
            <a:endParaRPr lang="fr-FR" dirty="0"/>
          </a:p>
          <a:p>
            <a:pPr lvl="2"/>
            <a:r>
              <a:rPr lang="fr-FR" dirty="0"/>
              <a:t>B-1000 Brussels</a:t>
            </a:r>
          </a:p>
          <a:p>
            <a:pPr lvl="2"/>
            <a:r>
              <a:rPr lang="fr-FR" dirty="0" err="1"/>
              <a:t>Belgium</a:t>
            </a:r>
            <a:endParaRPr lang="fr-FR" dirty="0"/>
          </a:p>
          <a:p>
            <a:pPr lvl="2"/>
            <a:r>
              <a:rPr lang="fr-FR" dirty="0"/>
              <a:t>info@eumeps.org</a:t>
            </a:r>
            <a:endParaRPr lang="fr-BE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C83DF3-1890-08B6-B28A-BC69B1A24BA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AAF0EC-FFA5-42CF-9D1F-454365454754}" type="datetime1">
              <a:rPr lang="fr-BE" smtClean="0"/>
              <a:pPr/>
              <a:t>23-03-26</a:t>
            </a:fld>
            <a:endParaRPr lang="fr-BE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17EE6-6078-48DA-282E-2D1240BFB2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5EA0EC-E0A2-E911-E2CB-32AF2564DC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753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302D3-7C71-6DDC-684D-10CD8540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E8F6-F837-442F-94BA-19DC9478EA7F}" type="datetime1">
              <a:rPr lang="fr-BE" smtClean="0"/>
              <a:t>23-03-26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19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5AC445-7C80-5A84-8302-9DD2C4B8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1C03-FEFA-4E5C-BDBD-AD3182186579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49FBDE-5BD2-6AB2-AC7E-166DFF3D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5AB590-670D-3C49-F079-FE099CB3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‹Nr.›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67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22" y="729045"/>
            <a:ext cx="419193" cy="599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D3266-E4CB-4509-E620-88E83485B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280464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22" y="729045"/>
            <a:ext cx="419193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280464" y="2717526"/>
            <a:ext cx="6479886" cy="1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09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22" y="729045"/>
            <a:ext cx="419193" cy="599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D3266-E4CB-4509-E620-88E83485B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280464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2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V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5550" y="728663"/>
            <a:ext cx="9000360" cy="5560686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presentation</a:t>
            </a:r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10DBE-0A4C-FCD2-C1AA-1B7E2DF5C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917" y="729045"/>
            <a:ext cx="419192" cy="59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A667F-B0EE-E7C6-1463-E80A3BB38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87536" y="2717526"/>
            <a:ext cx="6479886" cy="1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FFFB3C-1351-ED24-B4D2-A0BC6258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0" y="729045"/>
            <a:ext cx="10800585" cy="6599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Kliknutím upravíte styl hlavního nadpisu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DE117-9DE3-E806-77E5-03787154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05521"/>
            <a:ext cx="10800585" cy="4523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Kliknutím upravíte styl hlavního textu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7FBD22-9721-EE7A-115B-F26B69FE5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936" y="6542722"/>
            <a:ext cx="659989" cy="17875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A69C0187-0F3D-47A1-B405-69656B3546EA}" type="datetime1">
              <a:rPr lang="fr-BE" smtClean="0"/>
              <a:t>23-03-26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FABFEC-D602-4751-692A-E6080B049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6113" y="6542722"/>
            <a:ext cx="2700337" cy="17303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fr-BE"/>
              <a:t>Předmět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9AA99-82CF-FCD6-28F1-909676027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6483" y="6548437"/>
            <a:ext cx="499427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t>‹Nr.›</a:t>
            </a:fld>
            <a:endParaRPr lang="fr-BE" dirty="0"/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E43378BC-682B-9C9A-BD72-749CFD3B7478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0" y="6451593"/>
            <a:ext cx="1259979" cy="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33" r:id="rId17"/>
    <p:sldLayoutId id="2147483935" r:id="rId18"/>
    <p:sldLayoutId id="2147483937" r:id="rId19"/>
    <p:sldLayoutId id="2147483936" r:id="rId20"/>
    <p:sldLayoutId id="2147483934" r:id="rId21"/>
    <p:sldLayoutId id="2147483906" r:id="rId22"/>
    <p:sldLayoutId id="2147483907" r:id="rId23"/>
    <p:sldLayoutId id="2147483908" r:id="rId24"/>
    <p:sldLayoutId id="2147483909" r:id="rId25"/>
    <p:sldLayoutId id="2147483910" r:id="rId26"/>
    <p:sldLayoutId id="2147483911" r:id="rId27"/>
    <p:sldLayoutId id="2147483912" r:id="rId28"/>
    <p:sldLayoutId id="2147483913" r:id="rId29"/>
    <p:sldLayoutId id="2147483914" r:id="rId30"/>
    <p:sldLayoutId id="2147483915" r:id="rId31"/>
    <p:sldLayoutId id="2147483916" r:id="rId32"/>
    <p:sldLayoutId id="2147483917" r:id="rId33"/>
    <p:sldLayoutId id="2147483918" r:id="rId34"/>
    <p:sldLayoutId id="2147483919" r:id="rId35"/>
    <p:sldLayoutId id="2147483920" r:id="rId36"/>
    <p:sldLayoutId id="2147483921" r:id="rId37"/>
    <p:sldLayoutId id="2147483922" r:id="rId38"/>
    <p:sldLayoutId id="2147483923" r:id="rId39"/>
    <p:sldLayoutId id="2147483924" r:id="rId40"/>
    <p:sldLayoutId id="2147483925" r:id="rId41"/>
    <p:sldLayoutId id="2147483926" r:id="rId42"/>
    <p:sldLayoutId id="2147483927" r:id="rId43"/>
    <p:sldLayoutId id="2147483928" r:id="rId44"/>
    <p:sldLayoutId id="2147483929" r:id="rId45"/>
    <p:sldLayoutId id="2147483930" r:id="rId46"/>
    <p:sldLayoutId id="2147483931" r:id="rId47"/>
    <p:sldLayoutId id="2147483932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 xmlns:p15="http://schemas.microsoft.com/office/powerpoint/2012/main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None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447675" indent="-447675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AutoNum type="arabicPeriod"/>
        <a:defRPr sz="3200" b="0" kern="1200" spc="-50" baseline="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Font typeface="Wingdings 2" panose="05020102010507070707" pitchFamily="18" charset="2"/>
        <a:buNone/>
        <a:defRPr sz="18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+mj-lt"/>
        <a:buAutoNum type="arabicPeriod"/>
        <a:defRPr sz="18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"/>
        <a:defRPr sz="16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69875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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75" indent="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75" indent="-17780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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47675" indent="-17780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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6675">
          <p15:clr>
            <a:srgbClr val="F26B43"/>
          </p15:clr>
        </p15:guide>
        <p15:guide id="8" pos="6108">
          <p15:clr>
            <a:srgbClr val="F26B43"/>
          </p15:clr>
        </p15:guide>
        <p15:guide id="9" pos="5541">
          <p15:clr>
            <a:srgbClr val="F26B43"/>
          </p15:clr>
        </p15:guide>
        <p15:guide id="10" pos="4974">
          <p15:clr>
            <a:srgbClr val="F26B43"/>
          </p15:clr>
        </p15:guide>
        <p15:guide id="11" pos="4407">
          <p15:clr>
            <a:srgbClr val="F26B43"/>
          </p15:clr>
        </p15:guide>
        <p15:guide id="12" pos="3273">
          <p15:clr>
            <a:srgbClr val="F26B43"/>
          </p15:clr>
        </p15:guide>
        <p15:guide id="13" pos="2706">
          <p15:clr>
            <a:srgbClr val="F26B43"/>
          </p15:clr>
        </p15:guide>
        <p15:guide id="14" pos="2139">
          <p15:clr>
            <a:srgbClr val="F26B43"/>
          </p15:clr>
        </p15:guide>
        <p15:guide id="15" pos="1572">
          <p15:clr>
            <a:srgbClr val="F26B43"/>
          </p15:clr>
        </p15:guide>
        <p15:guide id="16" pos="10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../2025-05-12%20DIBt-Gespr&#228;ch%20PV-Anlagen/Cetris%20(PVC,PVC,Bitumen).mp4" TargetMode="Externa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pu-europe.eu/wp-content/uploads/2023/08/Factsheet-24E-Fire-performance-of-thermal-insulation-products-in-end-use-conditions_Comparative-fire-tests-PIR-MW-under-PV-systems.pdf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../2025-05-12%20DIBt-Gespr&#228;ch%20PV-Anlagen/Cetris%20(PVC,PVC,Bitumen).mp4" TargetMode="Externa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../2025-05-12%20DIBt-Gespr&#228;ch%20PV-Anlagen/Cetris%20(PVC,PVC,Bitumen).mp4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9.jpeg"/><Relationship Id="rId2" Type="http://schemas.openxmlformats.org/officeDocument/2006/relationships/hyperlink" Target="../2025-05-12%20DIBt-Gespr&#228;ch%20PV-Anlagen/Cetris%20(PVC,PVC,Bitumen).mp4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s9p5G5fWF8?si=FAw5FRQj7m4gdxkn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youtube.com/watch?v=Ys9p5G5fWF8&amp;list=PPSV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11" Type="http://schemas.openxmlformats.org/officeDocument/2006/relationships/hyperlink" Target="https://eumeps.eu/eumeps-newsroom-sie/publications/pv-systems-on-eps-flat-roofs-reduced-fire-spread-through-glass-fleece-installation" TargetMode="External"/><Relationship Id="rId5" Type="http://schemas.openxmlformats.org/officeDocument/2006/relationships/image" Target="../media/image98.png"/><Relationship Id="rId10" Type="http://schemas.openxmlformats.org/officeDocument/2006/relationships/hyperlink" Target="https://eumeps.eu/images/_sie/sie-publications/2025-02-pv-panels/2025-factsheet-pvpanels-cement.pdf" TargetMode="External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B59FBEC-2940-880F-E566-169BE09E11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Fotovoltaické panely na plochých střechách z EPS</a:t>
            </a:r>
            <a:br>
              <a:rPr lang="en-GB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Nejnovější vývoj v oblasti požární bezpečnosti</a:t>
            </a:r>
            <a:br>
              <a:rPr lang="en-GB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cs-CZ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Konference ČERVENÝ KOHOUT 2026 </a:t>
            </a:r>
            <a:br>
              <a:rPr lang="cs-CZ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Dr. Emanuela </a:t>
            </a:r>
            <a:r>
              <a:rPr lang="cs-CZ" sz="3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Gallo</a:t>
            </a:r>
            <a:r>
              <a:rPr lang="cs-CZ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/ Ing. Pavel Zemene, Ph.D.</a:t>
            </a:r>
            <a:endParaRPr lang="en-GB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4C6699-0896-2BAF-BAF9-7F10EED2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0E007-3D0D-2B84-94E3-8D1DB4BA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04A0A09B-E22B-BF34-591D-10DCAFAD20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393" y="1844824"/>
            <a:ext cx="1644799" cy="1436752"/>
          </a:xfrm>
          <a:prstGeom prst="rect">
            <a:avLst/>
          </a:prstGeom>
        </p:spPr>
      </p:pic>
      <p:pic>
        <p:nvPicPr>
          <p:cNvPr id="7" name="Picture 2" descr="Feuer Heiß Flamme - Kostenloses Bild auf Pixabay">
            <a:extLst>
              <a:ext uri="{FF2B5EF4-FFF2-40B4-BE49-F238E27FC236}">
                <a16:creationId xmlns:a16="http://schemas.microsoft.com/office/drawing/2014/main" id="{AD022361-E348-D3A4-4BF0-7E11BF482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8310" y="2547312"/>
            <a:ext cx="618555" cy="7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8">
            <a:extLst>
              <a:ext uri="{FF2B5EF4-FFF2-40B4-BE49-F238E27FC236}">
                <a16:creationId xmlns:a16="http://schemas.microsoft.com/office/drawing/2014/main" id="{8AAF9242-5C1F-0586-6C40-E71DE4A97094}"/>
              </a:ext>
            </a:extLst>
          </p:cNvPr>
          <p:cNvGrpSpPr/>
          <p:nvPr/>
        </p:nvGrpSpPr>
        <p:grpSpPr>
          <a:xfrm>
            <a:off x="708973" y="3281576"/>
            <a:ext cx="4368612" cy="1832860"/>
            <a:chOff x="777396" y="2614255"/>
            <a:chExt cx="4590580" cy="1636772"/>
          </a:xfrm>
        </p:grpSpPr>
        <p:pic>
          <p:nvPicPr>
            <p:cNvPr id="9" name="Grafik 11">
              <a:extLst>
                <a:ext uri="{FF2B5EF4-FFF2-40B4-BE49-F238E27FC236}">
                  <a16:creationId xmlns:a16="http://schemas.microsoft.com/office/drawing/2014/main" id="{63D8D8C8-43A2-3EF8-B713-419F4AB6C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396" y="2614255"/>
              <a:ext cx="4590580" cy="742737"/>
            </a:xfrm>
            <a:prstGeom prst="rect">
              <a:avLst/>
            </a:prstGeom>
          </p:spPr>
        </p:pic>
        <p:pic>
          <p:nvPicPr>
            <p:cNvPr id="10" name="Grafik 14">
              <a:extLst>
                <a:ext uri="{FF2B5EF4-FFF2-40B4-BE49-F238E27FC236}">
                  <a16:creationId xmlns:a16="http://schemas.microsoft.com/office/drawing/2014/main" id="{ABEB4805-C604-1080-AE29-B4533C41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396" y="2718828"/>
              <a:ext cx="4576692" cy="15321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4AB58F-C53F-6AC0-AD3D-9BE3B3D366DF}"/>
              </a:ext>
            </a:extLst>
          </p:cNvPr>
          <p:cNvSpPr txBox="1"/>
          <p:nvPr/>
        </p:nvSpPr>
        <p:spPr>
          <a:xfrm>
            <a:off x="5499986" y="1629030"/>
            <a:ext cx="66920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Vrstvy shora dolů:</a:t>
            </a:r>
          </a:p>
          <a:p>
            <a:endParaRPr lang="en-GB" noProof="0" dirty="0"/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PVC </a:t>
            </a:r>
            <a:r>
              <a:rPr lang="cs-CZ" noProof="0" dirty="0"/>
              <a:t>fólie</a:t>
            </a:r>
            <a:r>
              <a:rPr lang="en-GB" noProof="0" dirty="0"/>
              <a:t> (1 vrstva)</a:t>
            </a:r>
          </a:p>
          <a:p>
            <a:pPr marL="800100" lvl="1" indent="-342900">
              <a:buFont typeface="+mj-lt"/>
              <a:buAutoNum type="alphaUcPeriod"/>
            </a:pPr>
            <a:r>
              <a:rPr lang="cs-CZ" b="1" noProof="0" dirty="0"/>
              <a:t>Skelné rouno </a:t>
            </a:r>
            <a:r>
              <a:rPr lang="en-GB" b="1" noProof="0" dirty="0"/>
              <a:t>(2 vrstvy</a:t>
            </a:r>
            <a:r>
              <a:rPr lang="en-GB" noProof="0" dirty="0"/>
              <a:t>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EPS izolace, DAA pro střechy (DIN 4108-10)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PE fólie jako parozábrana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noProof="0" dirty="0"/>
              <a:t>Cementová dřevotřísková deska (12 mm)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Ocelový trapézový plech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C2F4C0-7DC1-FC37-1D96-87A3870AD302}"/>
              </a:ext>
            </a:extLst>
          </p:cNvPr>
          <p:cNvCxnSpPr/>
          <p:nvPr/>
        </p:nvCxnSpPr>
        <p:spPr>
          <a:xfrm flipH="1">
            <a:off x="5064369" y="2547312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F651EB-BC7B-1F7B-8C5E-FE26AB16DBCE}"/>
              </a:ext>
            </a:extLst>
          </p:cNvPr>
          <p:cNvCxnSpPr/>
          <p:nvPr/>
        </p:nvCxnSpPr>
        <p:spPr>
          <a:xfrm flipH="1">
            <a:off x="5076641" y="2664413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A39666-B350-A79E-F83A-86917FDE9E04}"/>
              </a:ext>
            </a:extLst>
          </p:cNvPr>
          <p:cNvCxnSpPr/>
          <p:nvPr/>
        </p:nvCxnSpPr>
        <p:spPr>
          <a:xfrm flipH="1">
            <a:off x="5089857" y="3061868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3DFCAB-5065-ADC7-8325-C61E32333C71}"/>
              </a:ext>
            </a:extLst>
          </p:cNvPr>
          <p:cNvCxnSpPr/>
          <p:nvPr/>
        </p:nvCxnSpPr>
        <p:spPr>
          <a:xfrm flipH="1">
            <a:off x="5104509" y="3311899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A65BEB-617A-28D0-6566-8936E9089209}"/>
              </a:ext>
            </a:extLst>
          </p:cNvPr>
          <p:cNvCxnSpPr/>
          <p:nvPr/>
        </p:nvCxnSpPr>
        <p:spPr>
          <a:xfrm flipH="1">
            <a:off x="5114880" y="3429000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0CC443-F9A5-55F0-1B13-7923BABB6276}"/>
              </a:ext>
            </a:extLst>
          </p:cNvPr>
          <p:cNvCxnSpPr/>
          <p:nvPr/>
        </p:nvCxnSpPr>
        <p:spPr>
          <a:xfrm flipH="1">
            <a:off x="5128096" y="3716219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D201F75-6F14-7833-5125-8C8449F8AE6D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Řešení 1 – </a:t>
            </a:r>
            <a:r>
              <a:rPr lang="en-GB" noProof="0" dirty="0" err="1"/>
              <a:t>Skelné</a:t>
            </a:r>
            <a:r>
              <a:rPr lang="en-GB" noProof="0" dirty="0"/>
              <a:t> </a:t>
            </a:r>
            <a:r>
              <a:rPr lang="cs-CZ" noProof="0" dirty="0"/>
              <a:t>rouno</a:t>
            </a:r>
            <a:r>
              <a:rPr lang="en-GB" noProof="0" dirty="0"/>
              <a:t>, dvojitá vrstva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57E9A7-2D85-6D60-0187-86E008801DC8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58DA173-8F5A-888F-3EF4-F9E28A0D0AB9}"/>
              </a:ext>
            </a:extLst>
          </p:cNvPr>
          <p:cNvSpPr/>
          <p:nvPr/>
        </p:nvSpPr>
        <p:spPr>
          <a:xfrm>
            <a:off x="124593" y="3995297"/>
            <a:ext cx="520653" cy="33593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6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0BC3A-D262-39AA-CF08-6318190EC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B98FF1-276E-DEE6-5C97-56E9326C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5DD7C-2B99-0C94-E73D-697BB80E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DF05B-AF82-F2A3-383A-B748CDD6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11" name="Grafik 6">
            <a:hlinkClick r:id="rId2" action="ppaction://hlinkfile"/>
            <a:extLst>
              <a:ext uri="{FF2B5EF4-FFF2-40B4-BE49-F238E27FC236}">
                <a16:creationId xmlns:a16="http://schemas.microsoft.com/office/drawing/2014/main" id="{B78BA5E8-E51A-6B33-8299-280575A9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11" y="1975870"/>
            <a:ext cx="10988611" cy="31899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0">
            <a:extLst>
              <a:ext uri="{FF2B5EF4-FFF2-40B4-BE49-F238E27FC236}">
                <a16:creationId xmlns:a16="http://schemas.microsoft.com/office/drawing/2014/main" id="{E8ED4676-849C-BC71-0891-A1BEF8E764CD}"/>
              </a:ext>
            </a:extLst>
          </p:cNvPr>
          <p:cNvSpPr txBox="1"/>
          <p:nvPr/>
        </p:nvSpPr>
        <p:spPr>
          <a:xfrm>
            <a:off x="630000" y="1344927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A2-skleněné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en-GB" noProof="0" dirty="0" err="1"/>
              <a:t>Jedn</a:t>
            </a:r>
            <a:r>
              <a:rPr lang="cs-CZ" noProof="0" dirty="0"/>
              <a:t>a vrstva</a:t>
            </a:r>
            <a:endParaRPr lang="en-GB" noProof="0" dirty="0"/>
          </a:p>
        </p:txBody>
      </p:sp>
      <p:sp>
        <p:nvSpPr>
          <p:cNvPr id="18" name="Textfeld 10">
            <a:extLst>
              <a:ext uri="{FF2B5EF4-FFF2-40B4-BE49-F238E27FC236}">
                <a16:creationId xmlns:a16="http://schemas.microsoft.com/office/drawing/2014/main" id="{D23BB741-A646-7EBD-0EFC-5E1074C46F51}"/>
              </a:ext>
            </a:extLst>
          </p:cNvPr>
          <p:cNvSpPr txBox="1"/>
          <p:nvPr/>
        </p:nvSpPr>
        <p:spPr>
          <a:xfrm>
            <a:off x="4263123" y="1365863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A2-Skelné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en-GB" noProof="0" dirty="0"/>
              <a:t>křížová vazba</a:t>
            </a: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3AAD9135-F9F0-D2C6-0610-7ED5E9861E77}"/>
              </a:ext>
            </a:extLst>
          </p:cNvPr>
          <p:cNvSpPr txBox="1"/>
          <p:nvPr/>
        </p:nvSpPr>
        <p:spPr>
          <a:xfrm>
            <a:off x="8256240" y="1365863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A2-Skelné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cs-CZ" noProof="0" dirty="0"/>
              <a:t>dvě vrstvy</a:t>
            </a:r>
            <a:endParaRPr lang="en-GB" noProof="0" dirty="0"/>
          </a:p>
        </p:txBody>
      </p:sp>
      <p:sp>
        <p:nvSpPr>
          <p:cNvPr id="20" name="Textfeld 13">
            <a:extLst>
              <a:ext uri="{FF2B5EF4-FFF2-40B4-BE49-F238E27FC236}">
                <a16:creationId xmlns:a16="http://schemas.microsoft.com/office/drawing/2014/main" id="{69CA3889-5C72-6BC1-39BA-935DDB753C26}"/>
              </a:ext>
            </a:extLst>
          </p:cNvPr>
          <p:cNvSpPr txBox="1"/>
          <p:nvPr/>
        </p:nvSpPr>
        <p:spPr>
          <a:xfrm>
            <a:off x="816087" y="5395396"/>
            <a:ext cx="1499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🎥Video</a:t>
            </a:r>
          </a:p>
        </p:txBody>
      </p:sp>
      <p:sp>
        <p:nvSpPr>
          <p:cNvPr id="21" name="Achteck 5">
            <a:extLst>
              <a:ext uri="{FF2B5EF4-FFF2-40B4-BE49-F238E27FC236}">
                <a16:creationId xmlns:a16="http://schemas.microsoft.com/office/drawing/2014/main" id="{4B85F133-6A21-BFB8-A841-2C786BEAAD2E}"/>
              </a:ext>
            </a:extLst>
          </p:cNvPr>
          <p:cNvSpPr/>
          <p:nvPr/>
        </p:nvSpPr>
        <p:spPr>
          <a:xfrm>
            <a:off x="813401" y="2214789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Achteck 8">
            <a:extLst>
              <a:ext uri="{FF2B5EF4-FFF2-40B4-BE49-F238E27FC236}">
                <a16:creationId xmlns:a16="http://schemas.microsoft.com/office/drawing/2014/main" id="{279311F5-9220-02C3-F1D6-83D24AFC5FDE}"/>
              </a:ext>
            </a:extLst>
          </p:cNvPr>
          <p:cNvSpPr/>
          <p:nvPr/>
        </p:nvSpPr>
        <p:spPr>
          <a:xfrm>
            <a:off x="4295800" y="2178953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Achteck 9">
            <a:extLst>
              <a:ext uri="{FF2B5EF4-FFF2-40B4-BE49-F238E27FC236}">
                <a16:creationId xmlns:a16="http://schemas.microsoft.com/office/drawing/2014/main" id="{4869AD36-2BF8-5ED3-7E2D-092E1E981922}"/>
              </a:ext>
            </a:extLst>
          </p:cNvPr>
          <p:cNvSpPr/>
          <p:nvPr/>
        </p:nvSpPr>
        <p:spPr>
          <a:xfrm>
            <a:off x="8256240" y="2231835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5BEE4-54FC-9241-2C3A-0235A8B83B7F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B7AF40-98FF-8B5B-CC65-67551F6733B2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Řešení 1 – </a:t>
            </a:r>
            <a:r>
              <a:rPr lang="cs-CZ" noProof="0" dirty="0"/>
              <a:t>Skelné rouno</a:t>
            </a:r>
            <a:r>
              <a:rPr lang="en-GB" noProof="0" dirty="0"/>
              <a:t>, dvojitá vrstva</a:t>
            </a:r>
          </a:p>
        </p:txBody>
      </p:sp>
    </p:spTree>
    <p:extLst>
      <p:ext uri="{BB962C8B-B14F-4D97-AF65-F5344CB8AC3E}">
        <p14:creationId xmlns:p14="http://schemas.microsoft.com/office/powerpoint/2010/main" val="6300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5B985E6-F0DE-F9D2-7B9F-8C2001374B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183" y="4112798"/>
            <a:ext cx="3077133" cy="195172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71809-020B-26B6-2EAF-486E7B8F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0187-0F3D-47A1-B405-69656B3546EA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345F3-35C1-9975-ED87-D39C0412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972E0DE2-5C58-69D9-EDD5-E151A02D054D}"/>
              </a:ext>
            </a:extLst>
          </p:cNvPr>
          <p:cNvSpPr txBox="1">
            <a:spLocks/>
          </p:cNvSpPr>
          <p:nvPr/>
        </p:nvSpPr>
        <p:spPr>
          <a:xfrm>
            <a:off x="5316013" y="6526953"/>
            <a:ext cx="959984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Dr. Emanuela Gallo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307DCF56-5987-D25E-C5AB-6A7391C1A174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Řešení 1 – </a:t>
            </a:r>
            <a:r>
              <a:rPr lang="en-GB" noProof="0" dirty="0" err="1"/>
              <a:t>skleněn</a:t>
            </a:r>
            <a:r>
              <a:rPr lang="cs-CZ" noProof="0" dirty="0"/>
              <a:t>é rouno</a:t>
            </a:r>
            <a:r>
              <a:rPr lang="en-GB" noProof="0" dirty="0"/>
              <a:t>, dvojitá vrstva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492151DF-5162-5773-7A32-37E8CED9504F}"/>
              </a:ext>
            </a:extLst>
          </p:cNvPr>
          <p:cNvSpPr/>
          <p:nvPr/>
        </p:nvSpPr>
        <p:spPr>
          <a:xfrm>
            <a:off x="576092" y="3189004"/>
            <a:ext cx="11219813" cy="959984"/>
          </a:xfrm>
          <a:prstGeom prst="stripedRight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5447F7-C711-EFAA-A4BC-15D9756EE358}"/>
              </a:ext>
            </a:extLst>
          </p:cNvPr>
          <p:cNvCxnSpPr/>
          <p:nvPr/>
        </p:nvCxnSpPr>
        <p:spPr>
          <a:xfrm>
            <a:off x="876087" y="2769011"/>
            <a:ext cx="0" cy="203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Feuer Heiß Flamme - Kostenloses Bild auf Pixabay">
            <a:extLst>
              <a:ext uri="{FF2B5EF4-FFF2-40B4-BE49-F238E27FC236}">
                <a16:creationId xmlns:a16="http://schemas.microsoft.com/office/drawing/2014/main" id="{7EABC543-8067-4AC5-6E47-2B258BD65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277" y="2883504"/>
            <a:ext cx="461003" cy="5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B76BC0-247B-F856-5BC7-BD0BBA26F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1" y="4177233"/>
            <a:ext cx="2595089" cy="1951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F684DE-DC97-A3F9-61D8-1132BA89BA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892" y="1314063"/>
            <a:ext cx="2442010" cy="1813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9909B0-3B5E-9ABE-39E8-CDE82273E5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49" y="1320356"/>
            <a:ext cx="2750574" cy="177535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232F18-5502-BCB3-B61F-2A88A4302E11}"/>
              </a:ext>
            </a:extLst>
          </p:cNvPr>
          <p:cNvCxnSpPr>
            <a:cxnSpLocks/>
          </p:cNvCxnSpPr>
          <p:nvPr/>
        </p:nvCxnSpPr>
        <p:spPr>
          <a:xfrm>
            <a:off x="1296080" y="3189004"/>
            <a:ext cx="0" cy="97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BF204A07-17AB-77D1-A6B8-2CC7EE9F4F06}"/>
              </a:ext>
            </a:extLst>
          </p:cNvPr>
          <p:cNvSpPr/>
          <p:nvPr/>
        </p:nvSpPr>
        <p:spPr>
          <a:xfrm>
            <a:off x="461051" y="1348601"/>
            <a:ext cx="1848668" cy="666379"/>
          </a:xfrm>
          <a:prstGeom prst="wedgeRectCallout">
            <a:avLst>
              <a:gd name="adj1" fmla="val -33674"/>
              <a:gd name="adj2" fmla="val 16247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Čas 0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Hořák zapnutý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F2F1D1-311C-2CB1-9E1F-8D161D54D207}"/>
              </a:ext>
            </a:extLst>
          </p:cNvPr>
          <p:cNvSpPr txBox="1"/>
          <p:nvPr/>
        </p:nvSpPr>
        <p:spPr>
          <a:xfrm>
            <a:off x="1296080" y="3510439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2 min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192CE8-6923-82E0-3006-5E819F1627CD}"/>
              </a:ext>
            </a:extLst>
          </p:cNvPr>
          <p:cNvGrpSpPr/>
          <p:nvPr/>
        </p:nvGrpSpPr>
        <p:grpSpPr>
          <a:xfrm>
            <a:off x="7463759" y="3189004"/>
            <a:ext cx="792205" cy="978230"/>
            <a:chOff x="5076017" y="3189004"/>
            <a:chExt cx="792205" cy="97823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5397C7-DC4E-0212-C8BF-8B2968EEAACC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17" y="3189004"/>
              <a:ext cx="0" cy="978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741523-927D-45C6-D144-137B4150D356}"/>
                </a:ext>
              </a:extLst>
            </p:cNvPr>
            <p:cNvSpPr txBox="1"/>
            <p:nvPr/>
          </p:nvSpPr>
          <p:spPr>
            <a:xfrm>
              <a:off x="5076017" y="3510439"/>
              <a:ext cx="792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DA8B8EFC-016B-ECD9-78ED-F2AE30837B38}"/>
              </a:ext>
            </a:extLst>
          </p:cNvPr>
          <p:cNvSpPr/>
          <p:nvPr/>
        </p:nvSpPr>
        <p:spPr>
          <a:xfrm>
            <a:off x="1237350" y="4057020"/>
            <a:ext cx="1120113" cy="554861"/>
          </a:xfrm>
          <a:prstGeom prst="wedgeRectCallout">
            <a:avLst>
              <a:gd name="adj1" fmla="val -47862"/>
              <a:gd name="adj2" fmla="val -747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Zapálení</a:t>
            </a:r>
            <a:endParaRPr lang="en-GB" i="1" dirty="0">
              <a:solidFill>
                <a:sysClr val="windowText" lastClr="00000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D74BC75-B943-5DC4-17D0-20725DCB17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592" y="1368310"/>
            <a:ext cx="1870347" cy="17567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897F85-5376-020C-166C-39CD6C5EAF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953" y="4067251"/>
            <a:ext cx="2442010" cy="1953708"/>
          </a:xfrm>
          <a:prstGeom prst="rect">
            <a:avLst/>
          </a:prstGeom>
        </p:spPr>
      </p:pic>
      <p:sp>
        <p:nvSpPr>
          <p:cNvPr id="45" name="Speech Bubble: Rectangle 44">
            <a:extLst>
              <a:ext uri="{FF2B5EF4-FFF2-40B4-BE49-F238E27FC236}">
                <a16:creationId xmlns:a16="http://schemas.microsoft.com/office/drawing/2014/main" id="{9FB41637-EB46-16D6-8636-C7059281798E}"/>
              </a:ext>
            </a:extLst>
          </p:cNvPr>
          <p:cNvSpPr/>
          <p:nvPr/>
        </p:nvSpPr>
        <p:spPr>
          <a:xfrm>
            <a:off x="3165668" y="4040945"/>
            <a:ext cx="1160758" cy="587009"/>
          </a:xfrm>
          <a:prstGeom prst="wedgeRectCallout">
            <a:avLst>
              <a:gd name="adj1" fmla="val 129437"/>
              <a:gd name="adj2" fmla="val -10640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Hořák VYPNUTÝ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9B4D93-51B1-D0FD-CB25-7D748B2752D9}"/>
              </a:ext>
            </a:extLst>
          </p:cNvPr>
          <p:cNvGrpSpPr/>
          <p:nvPr/>
        </p:nvGrpSpPr>
        <p:grpSpPr>
          <a:xfrm>
            <a:off x="5174179" y="3220983"/>
            <a:ext cx="801823" cy="978230"/>
            <a:chOff x="5076017" y="3189004"/>
            <a:chExt cx="801823" cy="97823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97A516-8695-81A2-5779-B7B645985598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17" y="3189004"/>
              <a:ext cx="0" cy="978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ACF94FA-34C2-3468-88D1-6EA55AA38712}"/>
                </a:ext>
              </a:extLst>
            </p:cNvPr>
            <p:cNvSpPr txBox="1"/>
            <p:nvPr/>
          </p:nvSpPr>
          <p:spPr>
            <a:xfrm>
              <a:off x="5076017" y="3510439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10 min</a:t>
              </a:r>
            </a:p>
          </p:txBody>
        </p:sp>
      </p:grp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67DED5A4-A55A-B4C9-F8AC-34A7A78ABE2E}"/>
              </a:ext>
            </a:extLst>
          </p:cNvPr>
          <p:cNvSpPr/>
          <p:nvPr/>
        </p:nvSpPr>
        <p:spPr>
          <a:xfrm>
            <a:off x="5616008" y="4088989"/>
            <a:ext cx="2302400" cy="338554"/>
          </a:xfrm>
          <a:prstGeom prst="wedgeRectCallout">
            <a:avLst>
              <a:gd name="adj1" fmla="val 29205"/>
              <a:gd name="adj2" fmla="val -13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Samovolné uhašení</a:t>
            </a:r>
            <a:endParaRPr lang="en-GB" i="1" dirty="0">
              <a:solidFill>
                <a:sysClr val="windowText" lastClr="000000"/>
              </a:solidFill>
            </a:endParaRP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CFEED6C9-0E8B-5D22-A2C0-354861A24235}"/>
              </a:ext>
            </a:extLst>
          </p:cNvPr>
          <p:cNvSpPr/>
          <p:nvPr/>
        </p:nvSpPr>
        <p:spPr>
          <a:xfrm>
            <a:off x="3965647" y="2801315"/>
            <a:ext cx="2443636" cy="386924"/>
          </a:xfrm>
          <a:prstGeom prst="wedgeRectCallout">
            <a:avLst>
              <a:gd name="adj1" fmla="val -57830"/>
              <a:gd name="adj2" fmla="val 1034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dirty="0">
                <a:solidFill>
                  <a:sysClr val="windowText" lastClr="000000"/>
                </a:solidFill>
              </a:rPr>
              <a:t>Šíření ohně</a:t>
            </a:r>
            <a:endParaRPr lang="en-GB" i="1" dirty="0">
              <a:solidFill>
                <a:sysClr val="windowText" lastClr="0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18AFE4-FD2C-2DF3-5FB3-409D5EDB5F73}"/>
              </a:ext>
            </a:extLst>
          </p:cNvPr>
          <p:cNvSpPr txBox="1"/>
          <p:nvPr/>
        </p:nvSpPr>
        <p:spPr>
          <a:xfrm>
            <a:off x="3950062" y="6156785"/>
            <a:ext cx="3932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*Předběžné výsledky se 4 fotovoltaickými moduly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1C99B06-4081-A95E-0666-4852279736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018" y="4210302"/>
            <a:ext cx="1935414" cy="1853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489B40-2FEC-D5C6-645D-DC991DB53591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14099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B5A5C-8C43-DB37-8D9D-928AB789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27782-16FC-C0D1-15F5-14DF81C1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A2FE7-107F-CE09-FE90-8225D5AE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463A-AB54-8414-A4CA-E7334AE4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13</a:t>
            </a:fld>
            <a:endParaRPr lang="en-GB" noProof="0" dirty="0"/>
          </a:p>
        </p:txBody>
      </p:sp>
      <p:pic>
        <p:nvPicPr>
          <p:cNvPr id="14" name="Grafik 2">
            <a:extLst>
              <a:ext uri="{FF2B5EF4-FFF2-40B4-BE49-F238E27FC236}">
                <a16:creationId xmlns:a16="http://schemas.microsoft.com/office/drawing/2014/main" id="{822FD5CF-C513-CD42-A143-3BE64DE9E4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99" y="2008656"/>
            <a:ext cx="10985937" cy="1665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5">
            <a:extLst>
              <a:ext uri="{FF2B5EF4-FFF2-40B4-BE49-F238E27FC236}">
                <a16:creationId xmlns:a16="http://schemas.microsoft.com/office/drawing/2014/main" id="{A776E71B-148B-1D20-08FE-99967966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999" y="3843869"/>
            <a:ext cx="3233753" cy="1942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6">
            <a:extLst>
              <a:ext uri="{FF2B5EF4-FFF2-40B4-BE49-F238E27FC236}">
                <a16:creationId xmlns:a16="http://schemas.microsoft.com/office/drawing/2014/main" id="{1A91754F-5732-88F5-11BA-482D6FF6BA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6035" y="3848993"/>
            <a:ext cx="4030547" cy="1942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feld 9">
            <a:extLst>
              <a:ext uri="{FF2B5EF4-FFF2-40B4-BE49-F238E27FC236}">
                <a16:creationId xmlns:a16="http://schemas.microsoft.com/office/drawing/2014/main" id="{552C279A-BE2F-1A1A-16F4-9A0D2CA44CB1}"/>
              </a:ext>
            </a:extLst>
          </p:cNvPr>
          <p:cNvSpPr txBox="1"/>
          <p:nvPr/>
        </p:nvSpPr>
        <p:spPr>
          <a:xfrm>
            <a:off x="3243943" y="3278618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</a:p>
        </p:txBody>
      </p:sp>
      <p:sp>
        <p:nvSpPr>
          <p:cNvPr id="24" name="Textfeld 13">
            <a:extLst>
              <a:ext uri="{FF2B5EF4-FFF2-40B4-BE49-F238E27FC236}">
                <a16:creationId xmlns:a16="http://schemas.microsoft.com/office/drawing/2014/main" id="{D2E4760B-5E35-7C4E-DE20-C1E2E46149F3}"/>
              </a:ext>
            </a:extLst>
          </p:cNvPr>
          <p:cNvSpPr txBox="1"/>
          <p:nvPr/>
        </p:nvSpPr>
        <p:spPr>
          <a:xfrm>
            <a:off x="7394712" y="3305092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</a:p>
        </p:txBody>
      </p:sp>
      <p:sp>
        <p:nvSpPr>
          <p:cNvPr id="27" name="Textfeld 14">
            <a:extLst>
              <a:ext uri="{FF2B5EF4-FFF2-40B4-BE49-F238E27FC236}">
                <a16:creationId xmlns:a16="http://schemas.microsoft.com/office/drawing/2014/main" id="{47A31C19-585A-8382-52B0-39D1E172A701}"/>
              </a:ext>
            </a:extLst>
          </p:cNvPr>
          <p:cNvSpPr txBox="1"/>
          <p:nvPr/>
        </p:nvSpPr>
        <p:spPr>
          <a:xfrm>
            <a:off x="10936714" y="3305092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</a:p>
        </p:txBody>
      </p:sp>
      <p:sp>
        <p:nvSpPr>
          <p:cNvPr id="28" name="Textfeld 15">
            <a:extLst>
              <a:ext uri="{FF2B5EF4-FFF2-40B4-BE49-F238E27FC236}">
                <a16:creationId xmlns:a16="http://schemas.microsoft.com/office/drawing/2014/main" id="{3ADA77FE-E127-3137-1990-03715C1BD980}"/>
              </a:ext>
            </a:extLst>
          </p:cNvPr>
          <p:cNvSpPr txBox="1"/>
          <p:nvPr/>
        </p:nvSpPr>
        <p:spPr>
          <a:xfrm>
            <a:off x="5807968" y="4993426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sp>
        <p:nvSpPr>
          <p:cNvPr id="29" name="Textfeld 16">
            <a:extLst>
              <a:ext uri="{FF2B5EF4-FFF2-40B4-BE49-F238E27FC236}">
                <a16:creationId xmlns:a16="http://schemas.microsoft.com/office/drawing/2014/main" id="{C64E36B1-8475-0014-5C18-25F35D3E453B}"/>
              </a:ext>
            </a:extLst>
          </p:cNvPr>
          <p:cNvSpPr txBox="1"/>
          <p:nvPr/>
        </p:nvSpPr>
        <p:spPr>
          <a:xfrm>
            <a:off x="1162439" y="4981087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</a:t>
            </a:r>
          </a:p>
        </p:txBody>
      </p:sp>
      <p:sp>
        <p:nvSpPr>
          <p:cNvPr id="30" name="Textfeld 17">
            <a:extLst>
              <a:ext uri="{FF2B5EF4-FFF2-40B4-BE49-F238E27FC236}">
                <a16:creationId xmlns:a16="http://schemas.microsoft.com/office/drawing/2014/main" id="{46C90B38-6FAE-91BF-6CD7-BC826759C11D}"/>
              </a:ext>
            </a:extLst>
          </p:cNvPr>
          <p:cNvSpPr txBox="1"/>
          <p:nvPr/>
        </p:nvSpPr>
        <p:spPr>
          <a:xfrm>
            <a:off x="561321" y="5782335"/>
            <a:ext cx="3074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Výsledky PIR a MW od PU Europe</a:t>
            </a:r>
          </a:p>
        </p:txBody>
      </p:sp>
      <p:pic>
        <p:nvPicPr>
          <p:cNvPr id="32" name="Grafik 20">
            <a:extLst>
              <a:ext uri="{FF2B5EF4-FFF2-40B4-BE49-F238E27FC236}">
                <a16:creationId xmlns:a16="http://schemas.microsoft.com/office/drawing/2014/main" id="{2D70C0E9-71E9-CDB5-DD31-F89FAF7E8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967" y="3788994"/>
            <a:ext cx="3548098" cy="199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feld 22">
            <a:extLst>
              <a:ext uri="{FF2B5EF4-FFF2-40B4-BE49-F238E27FC236}">
                <a16:creationId xmlns:a16="http://schemas.microsoft.com/office/drawing/2014/main" id="{43F60F25-8712-C0D0-4BAB-7DB3B46FE026}"/>
              </a:ext>
            </a:extLst>
          </p:cNvPr>
          <p:cNvSpPr txBox="1"/>
          <p:nvPr/>
        </p:nvSpPr>
        <p:spPr>
          <a:xfrm>
            <a:off x="8243914" y="5845243"/>
            <a:ext cx="3074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MW (test </a:t>
            </a:r>
            <a:r>
              <a:rPr lang="en-GB" sz="10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Eumeps</a:t>
            </a:r>
            <a:r>
              <a:rPr lang="en-GB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Achteck 19">
            <a:extLst>
              <a:ext uri="{FF2B5EF4-FFF2-40B4-BE49-F238E27FC236}">
                <a16:creationId xmlns:a16="http://schemas.microsoft.com/office/drawing/2014/main" id="{4D2B5743-20CE-086C-9783-470CBFAA9F60}"/>
              </a:ext>
            </a:extLst>
          </p:cNvPr>
          <p:cNvSpPr/>
          <p:nvPr/>
        </p:nvSpPr>
        <p:spPr>
          <a:xfrm>
            <a:off x="767408" y="1989024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Achteck 23">
            <a:extLst>
              <a:ext uri="{FF2B5EF4-FFF2-40B4-BE49-F238E27FC236}">
                <a16:creationId xmlns:a16="http://schemas.microsoft.com/office/drawing/2014/main" id="{BBC3C180-A320-0129-4FD9-64FF77E1E138}"/>
              </a:ext>
            </a:extLst>
          </p:cNvPr>
          <p:cNvSpPr/>
          <p:nvPr/>
        </p:nvSpPr>
        <p:spPr>
          <a:xfrm>
            <a:off x="4079776" y="2014364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Achteck 24">
            <a:extLst>
              <a:ext uri="{FF2B5EF4-FFF2-40B4-BE49-F238E27FC236}">
                <a16:creationId xmlns:a16="http://schemas.microsoft.com/office/drawing/2014/main" id="{239B2796-A4F8-D733-1F3B-5E25F6B94AFF}"/>
              </a:ext>
            </a:extLst>
          </p:cNvPr>
          <p:cNvSpPr/>
          <p:nvPr/>
        </p:nvSpPr>
        <p:spPr>
          <a:xfrm>
            <a:off x="8256240" y="2080956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Textfeld 25">
            <a:extLst>
              <a:ext uri="{FF2B5EF4-FFF2-40B4-BE49-F238E27FC236}">
                <a16:creationId xmlns:a16="http://schemas.microsoft.com/office/drawing/2014/main" id="{192219CD-79C1-A7A8-6B75-0645281FAD9B}"/>
              </a:ext>
            </a:extLst>
          </p:cNvPr>
          <p:cNvSpPr txBox="1"/>
          <p:nvPr/>
        </p:nvSpPr>
        <p:spPr>
          <a:xfrm>
            <a:off x="9784996" y="4327899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sp>
        <p:nvSpPr>
          <p:cNvPr id="38" name="Textfeld 10">
            <a:extLst>
              <a:ext uri="{FF2B5EF4-FFF2-40B4-BE49-F238E27FC236}">
                <a16:creationId xmlns:a16="http://schemas.microsoft.com/office/drawing/2014/main" id="{BB7E0625-11B0-3E75-EB9E-AE1F8BFBD71B}"/>
              </a:ext>
            </a:extLst>
          </p:cNvPr>
          <p:cNvSpPr txBox="1"/>
          <p:nvPr/>
        </p:nvSpPr>
        <p:spPr>
          <a:xfrm>
            <a:off x="630000" y="1344927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A2-skleněné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en-GB" noProof="0" dirty="0" err="1"/>
              <a:t>Jedn</a:t>
            </a:r>
            <a:r>
              <a:rPr lang="cs-CZ" noProof="0" dirty="0"/>
              <a:t>a vrstva</a:t>
            </a:r>
            <a:endParaRPr lang="en-GB" noProof="0" dirty="0"/>
          </a:p>
        </p:txBody>
      </p:sp>
      <p:sp>
        <p:nvSpPr>
          <p:cNvPr id="39" name="Textfeld 10">
            <a:extLst>
              <a:ext uri="{FF2B5EF4-FFF2-40B4-BE49-F238E27FC236}">
                <a16:creationId xmlns:a16="http://schemas.microsoft.com/office/drawing/2014/main" id="{A1B3C741-E31A-2EBE-13D5-19DDEA87675E}"/>
              </a:ext>
            </a:extLst>
          </p:cNvPr>
          <p:cNvSpPr txBox="1"/>
          <p:nvPr/>
        </p:nvSpPr>
        <p:spPr>
          <a:xfrm>
            <a:off x="4263123" y="1365863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A2-Skelné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en-GB" noProof="0" dirty="0"/>
              <a:t>křížová vazba</a:t>
            </a:r>
          </a:p>
        </p:txBody>
      </p:sp>
      <p:sp>
        <p:nvSpPr>
          <p:cNvPr id="40" name="Textfeld 10">
            <a:extLst>
              <a:ext uri="{FF2B5EF4-FFF2-40B4-BE49-F238E27FC236}">
                <a16:creationId xmlns:a16="http://schemas.microsoft.com/office/drawing/2014/main" id="{52D00098-7C8C-C706-1611-84B398033E38}"/>
              </a:ext>
            </a:extLst>
          </p:cNvPr>
          <p:cNvSpPr txBox="1"/>
          <p:nvPr/>
        </p:nvSpPr>
        <p:spPr>
          <a:xfrm>
            <a:off x="8256240" y="1365863"/>
            <a:ext cx="330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A2-Skelné </a:t>
            </a:r>
            <a:r>
              <a:rPr lang="cs-CZ" noProof="0" dirty="0"/>
              <a:t>rouno</a:t>
            </a:r>
            <a:r>
              <a:rPr lang="en-GB" noProof="0" dirty="0"/>
              <a:t>, </a:t>
            </a:r>
          </a:p>
          <a:p>
            <a:pPr algn="ctr"/>
            <a:r>
              <a:rPr lang="cs-CZ" noProof="0" dirty="0"/>
              <a:t>dvě vrstvy</a:t>
            </a:r>
            <a:endParaRPr lang="en-GB" noProof="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CC02C3-0BB4-5AF9-45CE-B5EF50ADBD94}"/>
              </a:ext>
            </a:extLst>
          </p:cNvPr>
          <p:cNvSpPr txBox="1"/>
          <p:nvPr/>
        </p:nvSpPr>
        <p:spPr>
          <a:xfrm>
            <a:off x="561321" y="6083577"/>
            <a:ext cx="744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noProof="0" dirty="0">
                <a:hlinkClick r:id="rId6"/>
              </a:rPr>
              <a:t>*https://www.pu-europe.eu/wp-content/uploads/2023/08/Factsheet-24E-Fire-performance-of-thermal-insulation-products-in-end-use-conditions_Comparative-fire-tests-PIR-MW-under-PV-systems.pdf</a:t>
            </a:r>
            <a:endParaRPr lang="en-GB" sz="700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4E092F-C36E-3CB1-7D57-A81F19466EED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Řešení 1 – Porovnání po </a:t>
            </a:r>
            <a:r>
              <a:rPr lang="cs-CZ" noProof="0" dirty="0"/>
              <a:t>ukončení zkoušky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C08ECE-E919-D7E4-7738-0B040E40C6D8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16998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7A731-DB7C-2866-B257-E26D26D0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6F252-6727-3545-E0D2-C0555224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BED8C-953C-CE1F-03A3-771AE18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7331F-1C42-0DB8-F52D-42FDE2D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9B1C5-B737-767D-3496-DA971C7AB695}"/>
              </a:ext>
            </a:extLst>
          </p:cNvPr>
          <p:cNvSpPr txBox="1"/>
          <p:nvPr/>
        </p:nvSpPr>
        <p:spPr>
          <a:xfrm>
            <a:off x="3576042" y="1064376"/>
            <a:ext cx="76198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/>
              <a:t>Použití </a:t>
            </a:r>
            <a:r>
              <a:rPr lang="en-GB" noProof="0" dirty="0" err="1"/>
              <a:t>skleněného</a:t>
            </a:r>
            <a:r>
              <a:rPr lang="en-GB" noProof="0" dirty="0"/>
              <a:t> </a:t>
            </a:r>
            <a:r>
              <a:rPr lang="cs-CZ" noProof="0" dirty="0"/>
              <a:t>rouna</a:t>
            </a:r>
            <a:r>
              <a:rPr lang="en-GB" noProof="0" dirty="0"/>
              <a:t> s maximálním překrytím snižuje horizontální šíření plamenů na </a:t>
            </a:r>
            <a:r>
              <a:rPr lang="en-GB" noProof="0" dirty="0" err="1"/>
              <a:t>plochých</a:t>
            </a:r>
            <a:r>
              <a:rPr lang="en-GB" noProof="0" dirty="0"/>
              <a:t> </a:t>
            </a:r>
            <a:r>
              <a:rPr lang="en-GB" noProof="0" dirty="0" err="1"/>
              <a:t>střechách</a:t>
            </a:r>
            <a:r>
              <a:rPr lang="cs-CZ" noProof="0" dirty="0"/>
              <a:t>.</a:t>
            </a: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 err="1"/>
              <a:t>Během</a:t>
            </a:r>
            <a:r>
              <a:rPr lang="en-GB" noProof="0" dirty="0"/>
              <a:t> </a:t>
            </a:r>
            <a:r>
              <a:rPr lang="cs-CZ" noProof="0" dirty="0"/>
              <a:t>zkoušky (60 minut) </a:t>
            </a:r>
            <a:r>
              <a:rPr lang="en-GB" noProof="0" dirty="0"/>
              <a:t>se oheň sám uhasil.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/>
              <a:t>Po </a:t>
            </a:r>
            <a:r>
              <a:rPr lang="en-GB" noProof="0" dirty="0" err="1"/>
              <a:t>odstranění</a:t>
            </a:r>
            <a:r>
              <a:rPr lang="en-GB" noProof="0" dirty="0"/>
              <a:t> </a:t>
            </a:r>
            <a:r>
              <a:rPr lang="cs-CZ" noProof="0" dirty="0"/>
              <a:t>hydroizolace, </a:t>
            </a:r>
            <a:r>
              <a:rPr lang="en-GB" noProof="0" dirty="0" err="1"/>
              <a:t>skleněn</a:t>
            </a:r>
            <a:r>
              <a:rPr lang="cs-CZ" noProof="0" dirty="0" err="1"/>
              <a:t>ého</a:t>
            </a:r>
            <a:r>
              <a:rPr lang="en-GB" noProof="0" dirty="0"/>
              <a:t> </a:t>
            </a:r>
            <a:r>
              <a:rPr lang="cs-CZ" noProof="0" dirty="0"/>
              <a:t>rouna</a:t>
            </a:r>
            <a:r>
              <a:rPr lang="en-GB" noProof="0" dirty="0"/>
              <a:t> a </a:t>
            </a:r>
            <a:r>
              <a:rPr lang="en-GB" noProof="0" dirty="0" err="1"/>
              <a:t>zbytků</a:t>
            </a:r>
            <a:r>
              <a:rPr lang="en-GB" noProof="0" dirty="0"/>
              <a:t> EPS byla viditelná nepoškozená parotěsná fólie (modrá).</a:t>
            </a:r>
          </a:p>
          <a:p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/>
              <a:t>Cementová dřevotřísková deska, instalovaná jako spodní vrstva ploché střechy, zabraňuje pronikání ohně střechou do budovy. Trapézový ocelový </a:t>
            </a:r>
            <a:r>
              <a:rPr lang="en-GB" noProof="0" dirty="0" err="1"/>
              <a:t>plech</a:t>
            </a:r>
            <a:r>
              <a:rPr lang="en-GB" noProof="0" dirty="0"/>
              <a:t> </a:t>
            </a:r>
            <a:r>
              <a:rPr lang="cs-CZ" noProof="0" dirty="0"/>
              <a:t>byl</a:t>
            </a:r>
            <a:r>
              <a:rPr lang="en-GB" noProof="0" dirty="0"/>
              <a:t> také nepoškozený. </a:t>
            </a:r>
          </a:p>
        </p:txBody>
      </p:sp>
      <p:pic>
        <p:nvPicPr>
          <p:cNvPr id="7" name="Grafik 23">
            <a:extLst>
              <a:ext uri="{FF2B5EF4-FFF2-40B4-BE49-F238E27FC236}">
                <a16:creationId xmlns:a16="http://schemas.microsoft.com/office/drawing/2014/main" id="{1AF28C07-8D69-6F1F-BDEF-93032B9520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096" y="1258988"/>
            <a:ext cx="2941769" cy="1556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24">
            <a:extLst>
              <a:ext uri="{FF2B5EF4-FFF2-40B4-BE49-F238E27FC236}">
                <a16:creationId xmlns:a16="http://schemas.microsoft.com/office/drawing/2014/main" id="{165E33C7-09F9-9654-5E8B-145B4F9F18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403" y="2912796"/>
            <a:ext cx="2941769" cy="165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25">
            <a:extLst>
              <a:ext uri="{FF2B5EF4-FFF2-40B4-BE49-F238E27FC236}">
                <a16:creationId xmlns:a16="http://schemas.microsoft.com/office/drawing/2014/main" id="{7E18D219-02CB-35DD-909B-99FE6158BE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401" y="4712766"/>
            <a:ext cx="2859772" cy="1656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86CCB75-7577-5683-8D65-1CADC7A5663A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Řešení 1 – Klíčové závěry</a:t>
            </a:r>
          </a:p>
          <a:p>
            <a:endParaRPr lang="en-GB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18B659-7747-44BD-EC63-5EEE67301EAF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24349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3BB0A-A127-F786-A4EA-33D25173C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67D176-0535-E2DE-2F3B-579DFE92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FF0A-0C01-700C-583E-BB561673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8BAEE-5682-73FE-1EDA-B10F60DE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B1CA5-3EE2-ED39-89B4-DE8CF23F31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"/>
            <a:ext cx="608071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9138A-D21C-57F0-A421-CFDE72D4B447}"/>
              </a:ext>
            </a:extLst>
          </p:cNvPr>
          <p:cNvSpPr txBox="1"/>
          <p:nvPr/>
        </p:nvSpPr>
        <p:spPr>
          <a:xfrm>
            <a:off x="616799" y="3020806"/>
            <a:ext cx="111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rgbClr val="ED656A"/>
                </a:solidFill>
              </a:rPr>
              <a:t>03|</a:t>
            </a:r>
            <a:endParaRPr lang="en-GB" b="1" noProof="0" dirty="0">
              <a:solidFill>
                <a:srgbClr val="ED656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3D8C0-8D6D-46C7-86CA-4D01DE491EED}"/>
              </a:ext>
            </a:extLst>
          </p:cNvPr>
          <p:cNvSpPr txBox="1"/>
          <p:nvPr/>
        </p:nvSpPr>
        <p:spPr>
          <a:xfrm>
            <a:off x="1716072" y="3129005"/>
            <a:ext cx="4379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NAVRŽENÁ ŘEŠENÍ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Řešení 1, Skelné rouno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b="1" noProof="0" dirty="0"/>
              <a:t>Řešení 2, Cementová deska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723900" lvl="4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8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2A54-D6E2-B1D6-7036-CA4B41966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9E7AF-A1D7-7009-D347-A53AC5DA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A1F2C-86FD-7FB7-2A5D-E7B3D534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BA59B-3C5C-ECCF-7CA5-3C839F95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16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51365C-5D21-8290-7CFE-21C07BA4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 dirty="0"/>
              <a:t>Řešení 2 – Cementová dřevotřísková deska</a:t>
            </a:r>
          </a:p>
          <a:p>
            <a:endParaRPr lang="en-GB" noProof="0" dirty="0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ED88B6A2-CF3B-C630-E117-8C63EDA86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727" y="1646566"/>
            <a:ext cx="1644799" cy="1436752"/>
          </a:xfrm>
          <a:prstGeom prst="rect">
            <a:avLst/>
          </a:prstGeom>
        </p:spPr>
      </p:pic>
      <p:pic>
        <p:nvPicPr>
          <p:cNvPr id="7" name="Picture 2" descr="Feuer Heiß Flamme - Kostenloses Bild auf Pixabay">
            <a:extLst>
              <a:ext uri="{FF2B5EF4-FFF2-40B4-BE49-F238E27FC236}">
                <a16:creationId xmlns:a16="http://schemas.microsoft.com/office/drawing/2014/main" id="{51EEB69F-3F82-9B49-572B-4B9F63DAB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3644" y="2349054"/>
            <a:ext cx="618555" cy="7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41FB39-283C-BF7C-BA49-38BC52C8F3E6}"/>
              </a:ext>
            </a:extLst>
          </p:cNvPr>
          <p:cNvSpPr txBox="1"/>
          <p:nvPr/>
        </p:nvSpPr>
        <p:spPr>
          <a:xfrm>
            <a:off x="5694809" y="1705123"/>
            <a:ext cx="6043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Vrstvy shora dolů:</a:t>
            </a:r>
          </a:p>
          <a:p>
            <a:endParaRPr lang="en-GB" noProof="0" dirty="0"/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PVC </a:t>
            </a:r>
            <a:r>
              <a:rPr lang="cs-CZ" noProof="0" dirty="0"/>
              <a:t>fólie</a:t>
            </a:r>
            <a:r>
              <a:rPr lang="en-GB" noProof="0" dirty="0"/>
              <a:t> (1 vrstva)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noProof="0" dirty="0"/>
              <a:t>Cementová dřevotřísková deska (A2, 12 mm)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EPS izolace, DAA pro střechy (DIN 4108-10)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PE fólie jako parozábrana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noProof="0" dirty="0"/>
              <a:t>Trapézový </a:t>
            </a:r>
            <a:r>
              <a:rPr lang="en-GB" noProof="0" dirty="0" err="1"/>
              <a:t>ocelový</a:t>
            </a:r>
            <a:r>
              <a:rPr lang="en-GB" noProof="0" dirty="0"/>
              <a:t> </a:t>
            </a:r>
            <a:r>
              <a:rPr lang="cs-CZ" noProof="0" dirty="0"/>
              <a:t>plech</a:t>
            </a:r>
            <a:endParaRPr lang="en-GB" noProof="0" dirty="0"/>
          </a:p>
          <a:p>
            <a:endParaRPr lang="en-GB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7F89DE-4E1C-8841-F980-97FAC4AC87A5}"/>
              </a:ext>
            </a:extLst>
          </p:cNvPr>
          <p:cNvCxnSpPr/>
          <p:nvPr/>
        </p:nvCxnSpPr>
        <p:spPr>
          <a:xfrm flipH="1">
            <a:off x="5309703" y="2485110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B5EDCB-76F6-EDCD-C9EA-78450DB22EED}"/>
              </a:ext>
            </a:extLst>
          </p:cNvPr>
          <p:cNvCxnSpPr/>
          <p:nvPr/>
        </p:nvCxnSpPr>
        <p:spPr>
          <a:xfrm flipH="1">
            <a:off x="5321975" y="2605108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435C4E-FA02-A207-074A-A0E528F9FA49}"/>
              </a:ext>
            </a:extLst>
          </p:cNvPr>
          <p:cNvCxnSpPr/>
          <p:nvPr/>
        </p:nvCxnSpPr>
        <p:spPr>
          <a:xfrm flipH="1">
            <a:off x="5335191" y="2905103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F8B0D7-6996-6836-8B95-2FAE412E382B}"/>
              </a:ext>
            </a:extLst>
          </p:cNvPr>
          <p:cNvCxnSpPr/>
          <p:nvPr/>
        </p:nvCxnSpPr>
        <p:spPr>
          <a:xfrm flipH="1">
            <a:off x="5349843" y="3610815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E4842A-607A-9EE8-B410-7A3A1829FD2A}"/>
              </a:ext>
            </a:extLst>
          </p:cNvPr>
          <p:cNvCxnSpPr/>
          <p:nvPr/>
        </p:nvCxnSpPr>
        <p:spPr>
          <a:xfrm flipH="1">
            <a:off x="5364364" y="3145099"/>
            <a:ext cx="851634" cy="73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6">
            <a:extLst>
              <a:ext uri="{FF2B5EF4-FFF2-40B4-BE49-F238E27FC236}">
                <a16:creationId xmlns:a16="http://schemas.microsoft.com/office/drawing/2014/main" id="{C641BB93-E9A4-0767-C6D4-7226118183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959" y="3025101"/>
            <a:ext cx="4764391" cy="1783876"/>
          </a:xfrm>
          <a:prstGeom prst="rect">
            <a:avLst/>
          </a:prstGeom>
        </p:spPr>
      </p:pic>
      <p:pic>
        <p:nvPicPr>
          <p:cNvPr id="13" name="Inhaltsplatzhalter 6" descr="Ein Bild, das Himmel, draußen, Gelände, Baum enthält.&#10;&#10;Automatisch generierte Beschreibung">
            <a:extLst>
              <a:ext uri="{FF2B5EF4-FFF2-40B4-BE49-F238E27FC236}">
                <a16:creationId xmlns:a16="http://schemas.microsoft.com/office/drawing/2014/main" id="{B2D2B774-F3EA-5A98-D499-A3E58DE6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1035" y="4227383"/>
            <a:ext cx="4274232" cy="1894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2D5786-E1CD-74DA-45C8-59943B388430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7AF4FE5-E855-1741-B48F-890F27A4F249}"/>
              </a:ext>
            </a:extLst>
          </p:cNvPr>
          <p:cNvSpPr/>
          <p:nvPr/>
        </p:nvSpPr>
        <p:spPr>
          <a:xfrm>
            <a:off x="81654" y="3063210"/>
            <a:ext cx="520653" cy="33593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53ED4-4830-FF6A-5495-BB612564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7A652-31D6-04E8-75AE-FE1B98C4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B5477-CA59-4040-4264-03FDC21F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FC619-3D8E-11CC-A453-E2DB6665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BF98A4-6C8D-2BD8-6A86-1BD8021B5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 dirty="0"/>
              <a:t>Řešení 2 – Cementová dřevotřísková deska</a:t>
            </a:r>
          </a:p>
          <a:p>
            <a:endParaRPr lang="en-GB" noProof="0" dirty="0"/>
          </a:p>
        </p:txBody>
      </p:sp>
      <p:pic>
        <p:nvPicPr>
          <p:cNvPr id="8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36B38123-03EE-5ED0-DD9C-5A92C094A6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96" y="2131249"/>
            <a:ext cx="11339811" cy="1855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36EA0AAA-5D89-8ADA-5638-1B19722BF36D}"/>
              </a:ext>
            </a:extLst>
          </p:cNvPr>
          <p:cNvSpPr txBox="1"/>
          <p:nvPr/>
        </p:nvSpPr>
        <p:spPr>
          <a:xfrm>
            <a:off x="407368" y="4138382"/>
            <a:ext cx="3305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6988D666-CE06-D9BC-965F-777EB36C24A3}"/>
              </a:ext>
            </a:extLst>
          </p:cNvPr>
          <p:cNvSpPr txBox="1"/>
          <p:nvPr/>
        </p:nvSpPr>
        <p:spPr>
          <a:xfrm>
            <a:off x="3763768" y="4170428"/>
            <a:ext cx="4097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 (2% sklon, vítr)</a:t>
            </a:r>
          </a:p>
        </p:txBody>
      </p:sp>
      <p:sp>
        <p:nvSpPr>
          <p:cNvPr id="16" name="Textfeld 17">
            <a:extLst>
              <a:ext uri="{FF2B5EF4-FFF2-40B4-BE49-F238E27FC236}">
                <a16:creationId xmlns:a16="http://schemas.microsoft.com/office/drawing/2014/main" id="{B24F620D-DD31-7C6C-C7CB-155D4E5E62F4}"/>
              </a:ext>
            </a:extLst>
          </p:cNvPr>
          <p:cNvSpPr txBox="1"/>
          <p:nvPr/>
        </p:nvSpPr>
        <p:spPr>
          <a:xfrm>
            <a:off x="7976846" y="4148988"/>
            <a:ext cx="3585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Bitumen (2% sklon, vítr)</a:t>
            </a:r>
          </a:p>
        </p:txBody>
      </p:sp>
      <p:sp>
        <p:nvSpPr>
          <p:cNvPr id="18" name="Achteck 1">
            <a:extLst>
              <a:ext uri="{FF2B5EF4-FFF2-40B4-BE49-F238E27FC236}">
                <a16:creationId xmlns:a16="http://schemas.microsoft.com/office/drawing/2014/main" id="{70CCFC21-5AD4-8442-9A9D-BFD4B1D0642C}"/>
              </a:ext>
            </a:extLst>
          </p:cNvPr>
          <p:cNvSpPr/>
          <p:nvPr/>
        </p:nvSpPr>
        <p:spPr>
          <a:xfrm>
            <a:off x="544776" y="2197087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Achteck 2">
            <a:extLst>
              <a:ext uri="{FF2B5EF4-FFF2-40B4-BE49-F238E27FC236}">
                <a16:creationId xmlns:a16="http://schemas.microsoft.com/office/drawing/2014/main" id="{5E1CD482-BA85-A6B6-EEDF-4061A098EC39}"/>
              </a:ext>
            </a:extLst>
          </p:cNvPr>
          <p:cNvSpPr/>
          <p:nvPr/>
        </p:nvSpPr>
        <p:spPr>
          <a:xfrm>
            <a:off x="3857144" y="2222427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Achteck 3">
            <a:extLst>
              <a:ext uri="{FF2B5EF4-FFF2-40B4-BE49-F238E27FC236}">
                <a16:creationId xmlns:a16="http://schemas.microsoft.com/office/drawing/2014/main" id="{2E9627E0-AE86-8F50-DE42-D75BC22FA7D9}"/>
              </a:ext>
            </a:extLst>
          </p:cNvPr>
          <p:cNvSpPr/>
          <p:nvPr/>
        </p:nvSpPr>
        <p:spPr>
          <a:xfrm>
            <a:off x="7890561" y="2222692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extfeld 13">
            <a:extLst>
              <a:ext uri="{FF2B5EF4-FFF2-40B4-BE49-F238E27FC236}">
                <a16:creationId xmlns:a16="http://schemas.microsoft.com/office/drawing/2014/main" id="{9D8CB0A6-3A5C-801D-DEA7-48732D5B9D55}"/>
              </a:ext>
            </a:extLst>
          </p:cNvPr>
          <p:cNvSpPr txBox="1"/>
          <p:nvPr/>
        </p:nvSpPr>
        <p:spPr>
          <a:xfrm>
            <a:off x="336096" y="1610170"/>
            <a:ext cx="1499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🎥Video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30955-42EA-4A62-0101-031CB7434411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C82A6-B8C1-181C-1EEF-9A15922124A2}"/>
              </a:ext>
            </a:extLst>
          </p:cNvPr>
          <p:cNvSpPr txBox="1"/>
          <p:nvPr/>
        </p:nvSpPr>
        <p:spPr>
          <a:xfrm>
            <a:off x="3950062" y="6156785"/>
            <a:ext cx="3932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*Předběžné výsledky se 4 fotovoltaickými moduly</a:t>
            </a:r>
          </a:p>
        </p:txBody>
      </p:sp>
    </p:spTree>
    <p:extLst>
      <p:ext uri="{BB962C8B-B14F-4D97-AF65-F5344CB8AC3E}">
        <p14:creationId xmlns:p14="http://schemas.microsoft.com/office/powerpoint/2010/main" val="37744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2AA37-12B4-579E-1515-733E6063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8CD90-B0D8-15FE-9A19-739695F9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0C8F0-42CF-E2BE-C0BF-36D4E1A9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3B0E-3CD8-0431-687D-EAEF3F0F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5ED264-DF0D-D5B3-E6AA-65B4C542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/>
              <a:t>Řešení 2 – Cementová dřevotřísková deska</a:t>
            </a:r>
          </a:p>
          <a:p>
            <a:endParaRPr lang="en-GB" noProof="0" dirty="0"/>
          </a:p>
        </p:txBody>
      </p:sp>
      <p:pic>
        <p:nvPicPr>
          <p:cNvPr id="8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7DD117EC-AAB8-1159-8714-D94E5292D0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12" y="1117248"/>
            <a:ext cx="11339811" cy="1855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2CA15E9F-7E4E-1E3C-80C2-874334102F88}"/>
              </a:ext>
            </a:extLst>
          </p:cNvPr>
          <p:cNvSpPr txBox="1"/>
          <p:nvPr/>
        </p:nvSpPr>
        <p:spPr>
          <a:xfrm>
            <a:off x="422868" y="1089039"/>
            <a:ext cx="3305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3709DDE0-9811-2B7C-729D-60CA5B9991DD}"/>
              </a:ext>
            </a:extLst>
          </p:cNvPr>
          <p:cNvSpPr txBox="1"/>
          <p:nvPr/>
        </p:nvSpPr>
        <p:spPr>
          <a:xfrm>
            <a:off x="3728628" y="1089039"/>
            <a:ext cx="4097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 (2% sklon, vítr)</a:t>
            </a:r>
          </a:p>
        </p:txBody>
      </p:sp>
      <p:sp>
        <p:nvSpPr>
          <p:cNvPr id="16" name="Textfeld 17">
            <a:extLst>
              <a:ext uri="{FF2B5EF4-FFF2-40B4-BE49-F238E27FC236}">
                <a16:creationId xmlns:a16="http://schemas.microsoft.com/office/drawing/2014/main" id="{A6E80D6D-680F-F71D-C08C-CBB1E6150E1C}"/>
              </a:ext>
            </a:extLst>
          </p:cNvPr>
          <p:cNvSpPr txBox="1"/>
          <p:nvPr/>
        </p:nvSpPr>
        <p:spPr>
          <a:xfrm>
            <a:off x="8090753" y="1089039"/>
            <a:ext cx="3585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Bitumen (sklon 2 %, vítr)</a:t>
            </a:r>
          </a:p>
        </p:txBody>
      </p:sp>
      <p:sp>
        <p:nvSpPr>
          <p:cNvPr id="18" name="Achteck 1">
            <a:extLst>
              <a:ext uri="{FF2B5EF4-FFF2-40B4-BE49-F238E27FC236}">
                <a16:creationId xmlns:a16="http://schemas.microsoft.com/office/drawing/2014/main" id="{7F22FB41-2815-5FDD-4A7E-166EA5D7DFCB}"/>
              </a:ext>
            </a:extLst>
          </p:cNvPr>
          <p:cNvSpPr/>
          <p:nvPr/>
        </p:nvSpPr>
        <p:spPr>
          <a:xfrm>
            <a:off x="634774" y="1274875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Achteck 2">
            <a:extLst>
              <a:ext uri="{FF2B5EF4-FFF2-40B4-BE49-F238E27FC236}">
                <a16:creationId xmlns:a16="http://schemas.microsoft.com/office/drawing/2014/main" id="{720513D8-33B3-D4E1-2C6E-E825E47C7FEA}"/>
              </a:ext>
            </a:extLst>
          </p:cNvPr>
          <p:cNvSpPr/>
          <p:nvPr/>
        </p:nvSpPr>
        <p:spPr>
          <a:xfrm>
            <a:off x="3947142" y="1300215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Achteck 3">
            <a:extLst>
              <a:ext uri="{FF2B5EF4-FFF2-40B4-BE49-F238E27FC236}">
                <a16:creationId xmlns:a16="http://schemas.microsoft.com/office/drawing/2014/main" id="{BEDE873F-F73C-F4D3-58A5-FD00D14034A0}"/>
              </a:ext>
            </a:extLst>
          </p:cNvPr>
          <p:cNvSpPr/>
          <p:nvPr/>
        </p:nvSpPr>
        <p:spPr>
          <a:xfrm>
            <a:off x="7980559" y="1300480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0EB40F70-0A96-17A2-6936-B973B34CB3A7}"/>
              </a:ext>
            </a:extLst>
          </p:cNvPr>
          <p:cNvSpPr txBox="1"/>
          <p:nvPr/>
        </p:nvSpPr>
        <p:spPr>
          <a:xfrm>
            <a:off x="398799" y="2943636"/>
            <a:ext cx="3353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cs typeface="Arial" panose="020B0604020202020204" pitchFamily="34" charset="0"/>
              </a:rPr>
              <a:t>Teploty na cementové desce A2</a:t>
            </a:r>
          </a:p>
        </p:txBody>
      </p:sp>
      <p:pic>
        <p:nvPicPr>
          <p:cNvPr id="7" name="Grafik 20">
            <a:extLst>
              <a:ext uri="{FF2B5EF4-FFF2-40B4-BE49-F238E27FC236}">
                <a16:creationId xmlns:a16="http://schemas.microsoft.com/office/drawing/2014/main" id="{CD84E0AC-7C80-36F3-C438-B0535D0D0A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4" y="3232260"/>
            <a:ext cx="10863220" cy="1463167"/>
          </a:xfrm>
          <a:prstGeom prst="rect">
            <a:avLst/>
          </a:prstGeom>
        </p:spPr>
      </p:pic>
      <p:pic>
        <p:nvPicPr>
          <p:cNvPr id="11" name="Grafik 22">
            <a:extLst>
              <a:ext uri="{FF2B5EF4-FFF2-40B4-BE49-F238E27FC236}">
                <a16:creationId xmlns:a16="http://schemas.microsoft.com/office/drawing/2014/main" id="{3F4B864B-2A87-823C-AFC4-9B863B3CF0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93" y="5073123"/>
            <a:ext cx="10928921" cy="1417443"/>
          </a:xfrm>
          <a:prstGeom prst="rect">
            <a:avLst/>
          </a:prstGeom>
        </p:spPr>
      </p:pic>
      <p:sp>
        <p:nvSpPr>
          <p:cNvPr id="12" name="Textfeld 23">
            <a:extLst>
              <a:ext uri="{FF2B5EF4-FFF2-40B4-BE49-F238E27FC236}">
                <a16:creationId xmlns:a16="http://schemas.microsoft.com/office/drawing/2014/main" id="{4F726FDF-CCA8-6976-62B1-53EB780D1E8A}"/>
              </a:ext>
            </a:extLst>
          </p:cNvPr>
          <p:cNvSpPr txBox="1"/>
          <p:nvPr/>
        </p:nvSpPr>
        <p:spPr>
          <a:xfrm>
            <a:off x="428431" y="4797152"/>
            <a:ext cx="452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cs typeface="Arial" panose="020B0604020202020204" pitchFamily="34" charset="0"/>
              </a:rPr>
              <a:t>Teploty pod deskou A2 (na EPS)</a:t>
            </a:r>
          </a:p>
        </p:txBody>
      </p:sp>
      <p:sp>
        <p:nvSpPr>
          <p:cNvPr id="13" name="Pfeil: nach links 14">
            <a:extLst>
              <a:ext uri="{FF2B5EF4-FFF2-40B4-BE49-F238E27FC236}">
                <a16:creationId xmlns:a16="http://schemas.microsoft.com/office/drawing/2014/main" id="{A49DD0A1-7ADE-9BF8-66ED-E17C3D416D6E}"/>
              </a:ext>
            </a:extLst>
          </p:cNvPr>
          <p:cNvSpPr/>
          <p:nvPr/>
        </p:nvSpPr>
        <p:spPr>
          <a:xfrm>
            <a:off x="1632784" y="3180987"/>
            <a:ext cx="1155175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&gt; 800 °C</a:t>
            </a:r>
          </a:p>
        </p:txBody>
      </p:sp>
      <p:sp>
        <p:nvSpPr>
          <p:cNvPr id="14" name="Pfeil: nach links 15">
            <a:extLst>
              <a:ext uri="{FF2B5EF4-FFF2-40B4-BE49-F238E27FC236}">
                <a16:creationId xmlns:a16="http://schemas.microsoft.com/office/drawing/2014/main" id="{DA8EF0F2-CE52-BBC6-1A50-0BCCC5550B78}"/>
              </a:ext>
            </a:extLst>
          </p:cNvPr>
          <p:cNvSpPr/>
          <p:nvPr/>
        </p:nvSpPr>
        <p:spPr>
          <a:xfrm>
            <a:off x="5666638" y="3333387"/>
            <a:ext cx="1155175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&gt; 700 °C</a:t>
            </a:r>
          </a:p>
        </p:txBody>
      </p:sp>
      <p:sp>
        <p:nvSpPr>
          <p:cNvPr id="15" name="Pfeil: nach links 16">
            <a:extLst>
              <a:ext uri="{FF2B5EF4-FFF2-40B4-BE49-F238E27FC236}">
                <a16:creationId xmlns:a16="http://schemas.microsoft.com/office/drawing/2014/main" id="{15E9D24E-C626-E50C-A8FB-7958C3AA17A8}"/>
              </a:ext>
            </a:extLst>
          </p:cNvPr>
          <p:cNvSpPr/>
          <p:nvPr/>
        </p:nvSpPr>
        <p:spPr>
          <a:xfrm>
            <a:off x="10187422" y="3575703"/>
            <a:ext cx="115269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&gt; 300 °C</a:t>
            </a:r>
          </a:p>
        </p:txBody>
      </p:sp>
      <p:sp>
        <p:nvSpPr>
          <p:cNvPr id="17" name="Pfeil: nach links 17">
            <a:extLst>
              <a:ext uri="{FF2B5EF4-FFF2-40B4-BE49-F238E27FC236}">
                <a16:creationId xmlns:a16="http://schemas.microsoft.com/office/drawing/2014/main" id="{1A8A2C3B-0393-0883-AF78-6CC8155DE698}"/>
              </a:ext>
            </a:extLst>
          </p:cNvPr>
          <p:cNvSpPr/>
          <p:nvPr/>
        </p:nvSpPr>
        <p:spPr>
          <a:xfrm>
            <a:off x="2075747" y="5528965"/>
            <a:ext cx="1440296" cy="484632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c</a:t>
            </a:r>
            <a:r>
              <a:rPr lang="cs-CZ" sz="1600" noProof="0" dirty="0">
                <a:cs typeface="Arial" panose="020B0604020202020204" pitchFamily="34" charset="0"/>
              </a:rPr>
              <a:t>c</a:t>
            </a:r>
            <a:r>
              <a:rPr lang="en-GB" sz="1600" noProof="0" dirty="0">
                <a:cs typeface="Arial" panose="020B0604020202020204" pitchFamily="34" charset="0"/>
              </a:rPr>
              <a:t>a.100 °C</a:t>
            </a:r>
          </a:p>
        </p:txBody>
      </p:sp>
      <p:sp>
        <p:nvSpPr>
          <p:cNvPr id="22" name="Pfeil: nach links 18">
            <a:extLst>
              <a:ext uri="{FF2B5EF4-FFF2-40B4-BE49-F238E27FC236}">
                <a16:creationId xmlns:a16="http://schemas.microsoft.com/office/drawing/2014/main" id="{37E5F018-9358-64AC-6E86-B28B7C7AE185}"/>
              </a:ext>
            </a:extLst>
          </p:cNvPr>
          <p:cNvSpPr/>
          <p:nvPr/>
        </p:nvSpPr>
        <p:spPr>
          <a:xfrm>
            <a:off x="5890515" y="5528965"/>
            <a:ext cx="1345466" cy="484632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cca 100 °C</a:t>
            </a:r>
          </a:p>
        </p:txBody>
      </p:sp>
      <p:sp>
        <p:nvSpPr>
          <p:cNvPr id="23" name="Pfeil: nach links 19">
            <a:extLst>
              <a:ext uri="{FF2B5EF4-FFF2-40B4-BE49-F238E27FC236}">
                <a16:creationId xmlns:a16="http://schemas.microsoft.com/office/drawing/2014/main" id="{EA755386-588B-64A4-CA77-C2BEAC5450B9}"/>
              </a:ext>
            </a:extLst>
          </p:cNvPr>
          <p:cNvSpPr/>
          <p:nvPr/>
        </p:nvSpPr>
        <p:spPr>
          <a:xfrm>
            <a:off x="9747397" y="5539529"/>
            <a:ext cx="1345466" cy="484632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cca 100 °C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D392D0-67A3-4851-F325-6E96E0506E5E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18912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2057-9FA1-E6E6-329F-CF0375CA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25A9A-013E-F2A3-2198-8AD5D705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E5EAA-0A32-0706-523F-58354686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92714" y="6573833"/>
            <a:ext cx="2700337" cy="173038"/>
          </a:xfrm>
        </p:spPr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BB8B-904B-51C6-68CD-0E8A49E5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ABF513-5AC4-62F0-0A74-471D29F0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 dirty="0"/>
              <a:t>Řešení 2 – Po </a:t>
            </a:r>
            <a:r>
              <a:rPr lang="cs-CZ" noProof="0" dirty="0"/>
              <a:t>zkoušce</a:t>
            </a:r>
            <a:endParaRPr lang="en-GB" noProof="0" dirty="0"/>
          </a:p>
          <a:p>
            <a:endParaRPr lang="en-GB" noProof="0" dirty="0"/>
          </a:p>
        </p:txBody>
      </p:sp>
      <p:pic>
        <p:nvPicPr>
          <p:cNvPr id="8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12D45598-71D2-D7D4-0A7C-86B353C010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12" y="1117248"/>
            <a:ext cx="11339811" cy="1855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7731B8E9-0F39-FDA6-E1BE-A3150D505760}"/>
              </a:ext>
            </a:extLst>
          </p:cNvPr>
          <p:cNvSpPr txBox="1"/>
          <p:nvPr/>
        </p:nvSpPr>
        <p:spPr>
          <a:xfrm>
            <a:off x="422868" y="1089039"/>
            <a:ext cx="3305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84D121C9-39FE-9A3F-3CC4-77AF72D0E7B6}"/>
              </a:ext>
            </a:extLst>
          </p:cNvPr>
          <p:cNvSpPr txBox="1"/>
          <p:nvPr/>
        </p:nvSpPr>
        <p:spPr>
          <a:xfrm>
            <a:off x="3728628" y="1089039"/>
            <a:ext cx="4097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PVC (2% sklon, vítr)</a:t>
            </a:r>
          </a:p>
        </p:txBody>
      </p:sp>
      <p:sp>
        <p:nvSpPr>
          <p:cNvPr id="16" name="Textfeld 17">
            <a:extLst>
              <a:ext uri="{FF2B5EF4-FFF2-40B4-BE49-F238E27FC236}">
                <a16:creationId xmlns:a16="http://schemas.microsoft.com/office/drawing/2014/main" id="{73472B29-789D-4CDE-F378-1FAEB21CBB95}"/>
              </a:ext>
            </a:extLst>
          </p:cNvPr>
          <p:cNvSpPr txBox="1"/>
          <p:nvPr/>
        </p:nvSpPr>
        <p:spPr>
          <a:xfrm>
            <a:off x="8090753" y="1089039"/>
            <a:ext cx="3585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cs typeface="Arial" panose="020B0604020202020204" pitchFamily="34" charset="0"/>
              </a:rPr>
              <a:t>Bitumen (sklon 2 %, vítr)</a:t>
            </a:r>
          </a:p>
        </p:txBody>
      </p:sp>
      <p:sp>
        <p:nvSpPr>
          <p:cNvPr id="18" name="Achteck 1">
            <a:extLst>
              <a:ext uri="{FF2B5EF4-FFF2-40B4-BE49-F238E27FC236}">
                <a16:creationId xmlns:a16="http://schemas.microsoft.com/office/drawing/2014/main" id="{B6F41C08-0532-ABB6-D579-19BDBA30A7B4}"/>
              </a:ext>
            </a:extLst>
          </p:cNvPr>
          <p:cNvSpPr/>
          <p:nvPr/>
        </p:nvSpPr>
        <p:spPr>
          <a:xfrm>
            <a:off x="634774" y="1274875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Achteck 2">
            <a:extLst>
              <a:ext uri="{FF2B5EF4-FFF2-40B4-BE49-F238E27FC236}">
                <a16:creationId xmlns:a16="http://schemas.microsoft.com/office/drawing/2014/main" id="{3967CD81-30D4-3B27-8A08-8BB7BC7867E5}"/>
              </a:ext>
            </a:extLst>
          </p:cNvPr>
          <p:cNvSpPr/>
          <p:nvPr/>
        </p:nvSpPr>
        <p:spPr>
          <a:xfrm>
            <a:off x="3947142" y="1300215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Achteck 3">
            <a:extLst>
              <a:ext uri="{FF2B5EF4-FFF2-40B4-BE49-F238E27FC236}">
                <a16:creationId xmlns:a16="http://schemas.microsoft.com/office/drawing/2014/main" id="{8852456E-864C-085E-06C0-EB9A9CD33BE1}"/>
              </a:ext>
            </a:extLst>
          </p:cNvPr>
          <p:cNvSpPr/>
          <p:nvPr/>
        </p:nvSpPr>
        <p:spPr>
          <a:xfrm>
            <a:off x="7980559" y="1300480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1" name="Grafik 2">
            <a:extLst>
              <a:ext uri="{FF2B5EF4-FFF2-40B4-BE49-F238E27FC236}">
                <a16:creationId xmlns:a16="http://schemas.microsoft.com/office/drawing/2014/main" id="{FC1C9946-1F5A-67B7-BF44-31D04E1CA5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068" y="3473501"/>
            <a:ext cx="1704890" cy="2568354"/>
          </a:xfrm>
          <a:prstGeom prst="rect">
            <a:avLst/>
          </a:prstGeom>
        </p:spPr>
      </p:pic>
      <p:pic>
        <p:nvPicPr>
          <p:cNvPr id="24" name="Grafik 3">
            <a:extLst>
              <a:ext uri="{FF2B5EF4-FFF2-40B4-BE49-F238E27FC236}">
                <a16:creationId xmlns:a16="http://schemas.microsoft.com/office/drawing/2014/main" id="{A6D4BDA5-940E-BF7D-0D25-98E44A02B4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094" y="3473500"/>
            <a:ext cx="1573975" cy="2568355"/>
          </a:xfrm>
          <a:prstGeom prst="rect">
            <a:avLst/>
          </a:prstGeom>
        </p:spPr>
      </p:pic>
      <p:pic>
        <p:nvPicPr>
          <p:cNvPr id="25" name="Grafik 6">
            <a:extLst>
              <a:ext uri="{FF2B5EF4-FFF2-40B4-BE49-F238E27FC236}">
                <a16:creationId xmlns:a16="http://schemas.microsoft.com/office/drawing/2014/main" id="{CC985E30-3C34-62F4-0B6E-D093A00C35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625" y="3429000"/>
            <a:ext cx="2306089" cy="2612856"/>
          </a:xfrm>
          <a:prstGeom prst="rect">
            <a:avLst/>
          </a:prstGeom>
        </p:spPr>
      </p:pic>
      <p:cxnSp>
        <p:nvCxnSpPr>
          <p:cNvPr id="26" name="Gerade Verbindung mit Pfeil 9">
            <a:extLst>
              <a:ext uri="{FF2B5EF4-FFF2-40B4-BE49-F238E27FC236}">
                <a16:creationId xmlns:a16="http://schemas.microsoft.com/office/drawing/2014/main" id="{5DE7FD49-1090-CD26-BE76-87AD66E8A061}"/>
              </a:ext>
            </a:extLst>
          </p:cNvPr>
          <p:cNvCxnSpPr>
            <a:cxnSpLocks/>
          </p:cNvCxnSpPr>
          <p:nvPr/>
        </p:nvCxnSpPr>
        <p:spPr>
          <a:xfrm flipH="1" flipV="1">
            <a:off x="5695951" y="4568981"/>
            <a:ext cx="440103" cy="889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0">
            <a:extLst>
              <a:ext uri="{FF2B5EF4-FFF2-40B4-BE49-F238E27FC236}">
                <a16:creationId xmlns:a16="http://schemas.microsoft.com/office/drawing/2014/main" id="{35620B92-AD53-048B-028C-BB439A45B31E}"/>
              </a:ext>
            </a:extLst>
          </p:cNvPr>
          <p:cNvCxnSpPr>
            <a:cxnSpLocks/>
          </p:cNvCxnSpPr>
          <p:nvPr/>
        </p:nvCxnSpPr>
        <p:spPr>
          <a:xfrm flipV="1">
            <a:off x="2239370" y="4928975"/>
            <a:ext cx="556685" cy="936104"/>
          </a:xfrm>
          <a:prstGeom prst="straightConnector1">
            <a:avLst/>
          </a:prstGeom>
          <a:ln w="38100">
            <a:solidFill>
              <a:srgbClr val="FF67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11">
            <a:extLst>
              <a:ext uri="{FF2B5EF4-FFF2-40B4-BE49-F238E27FC236}">
                <a16:creationId xmlns:a16="http://schemas.microsoft.com/office/drawing/2014/main" id="{4504FD60-57FE-39BE-0244-98CDC67F96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5679" y="3429000"/>
            <a:ext cx="3073343" cy="2612855"/>
          </a:xfrm>
          <a:prstGeom prst="rect">
            <a:avLst/>
          </a:prstGeom>
        </p:spPr>
      </p:pic>
      <p:cxnSp>
        <p:nvCxnSpPr>
          <p:cNvPr id="29" name="Gerade Verbindung mit Pfeil 12">
            <a:extLst>
              <a:ext uri="{FF2B5EF4-FFF2-40B4-BE49-F238E27FC236}">
                <a16:creationId xmlns:a16="http://schemas.microsoft.com/office/drawing/2014/main" id="{4EFDC77F-3637-58DE-587F-62936943DA75}"/>
              </a:ext>
            </a:extLst>
          </p:cNvPr>
          <p:cNvCxnSpPr>
            <a:cxnSpLocks/>
          </p:cNvCxnSpPr>
          <p:nvPr/>
        </p:nvCxnSpPr>
        <p:spPr>
          <a:xfrm>
            <a:off x="8525487" y="3721470"/>
            <a:ext cx="828657" cy="766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32DFDE-F31D-4956-0EBC-491804B0D5C7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| Řešení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F72A27A-AF06-55E9-66A5-660293C3B38A}"/>
              </a:ext>
            </a:extLst>
          </p:cNvPr>
          <p:cNvSpPr/>
          <p:nvPr/>
        </p:nvSpPr>
        <p:spPr>
          <a:xfrm>
            <a:off x="2492188" y="4616824"/>
            <a:ext cx="636494" cy="376517"/>
          </a:xfrm>
          <a:custGeom>
            <a:avLst/>
            <a:gdLst>
              <a:gd name="connsiteX0" fmla="*/ 376518 w 636494"/>
              <a:gd name="connsiteY0" fmla="*/ 62752 h 376517"/>
              <a:gd name="connsiteX1" fmla="*/ 331694 w 636494"/>
              <a:gd name="connsiteY1" fmla="*/ 26894 h 376517"/>
              <a:gd name="connsiteX2" fmla="*/ 206188 w 636494"/>
              <a:gd name="connsiteY2" fmla="*/ 0 h 376517"/>
              <a:gd name="connsiteX3" fmla="*/ 8965 w 636494"/>
              <a:gd name="connsiteY3" fmla="*/ 53788 h 376517"/>
              <a:gd name="connsiteX4" fmla="*/ 0 w 636494"/>
              <a:gd name="connsiteY4" fmla="*/ 107576 h 376517"/>
              <a:gd name="connsiteX5" fmla="*/ 53788 w 636494"/>
              <a:gd name="connsiteY5" fmla="*/ 215152 h 376517"/>
              <a:gd name="connsiteX6" fmla="*/ 98612 w 636494"/>
              <a:gd name="connsiteY6" fmla="*/ 259976 h 376517"/>
              <a:gd name="connsiteX7" fmla="*/ 170330 w 636494"/>
              <a:gd name="connsiteY7" fmla="*/ 304800 h 376517"/>
              <a:gd name="connsiteX8" fmla="*/ 224118 w 636494"/>
              <a:gd name="connsiteY8" fmla="*/ 322729 h 376517"/>
              <a:gd name="connsiteX9" fmla="*/ 268941 w 636494"/>
              <a:gd name="connsiteY9" fmla="*/ 340658 h 376517"/>
              <a:gd name="connsiteX10" fmla="*/ 448236 w 636494"/>
              <a:gd name="connsiteY10" fmla="*/ 358588 h 376517"/>
              <a:gd name="connsiteX11" fmla="*/ 546847 w 636494"/>
              <a:gd name="connsiteY11" fmla="*/ 376517 h 376517"/>
              <a:gd name="connsiteX12" fmla="*/ 609600 w 636494"/>
              <a:gd name="connsiteY12" fmla="*/ 358588 h 376517"/>
              <a:gd name="connsiteX13" fmla="*/ 618565 w 636494"/>
              <a:gd name="connsiteY13" fmla="*/ 322729 h 376517"/>
              <a:gd name="connsiteX14" fmla="*/ 636494 w 636494"/>
              <a:gd name="connsiteY14" fmla="*/ 215152 h 376517"/>
              <a:gd name="connsiteX15" fmla="*/ 627530 w 636494"/>
              <a:gd name="connsiteY15" fmla="*/ 170329 h 376517"/>
              <a:gd name="connsiteX16" fmla="*/ 609600 w 636494"/>
              <a:gd name="connsiteY16" fmla="*/ 152400 h 376517"/>
              <a:gd name="connsiteX17" fmla="*/ 510988 w 636494"/>
              <a:gd name="connsiteY17" fmla="*/ 53788 h 376517"/>
              <a:gd name="connsiteX18" fmla="*/ 376518 w 636494"/>
              <a:gd name="connsiteY18" fmla="*/ 62752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494" h="376517">
                <a:moveTo>
                  <a:pt x="376518" y="62752"/>
                </a:moveTo>
                <a:cubicBezTo>
                  <a:pt x="361577" y="50799"/>
                  <a:pt x="348808" y="35451"/>
                  <a:pt x="331694" y="26894"/>
                </a:cubicBezTo>
                <a:cubicBezTo>
                  <a:pt x="298462" y="10278"/>
                  <a:pt x="242071" y="5126"/>
                  <a:pt x="206188" y="0"/>
                </a:cubicBezTo>
                <a:cubicBezTo>
                  <a:pt x="75573" y="18659"/>
                  <a:pt x="27989" y="-31816"/>
                  <a:pt x="8965" y="53788"/>
                </a:cubicBezTo>
                <a:cubicBezTo>
                  <a:pt x="5022" y="71532"/>
                  <a:pt x="2988" y="89647"/>
                  <a:pt x="0" y="107576"/>
                </a:cubicBezTo>
                <a:cubicBezTo>
                  <a:pt x="17929" y="143435"/>
                  <a:pt x="32008" y="181493"/>
                  <a:pt x="53788" y="215152"/>
                </a:cubicBezTo>
                <a:cubicBezTo>
                  <a:pt x="65267" y="232892"/>
                  <a:pt x="82819" y="245938"/>
                  <a:pt x="98612" y="259976"/>
                </a:cubicBezTo>
                <a:cubicBezTo>
                  <a:pt x="120679" y="279591"/>
                  <a:pt x="143006" y="293870"/>
                  <a:pt x="170330" y="304800"/>
                </a:cubicBezTo>
                <a:cubicBezTo>
                  <a:pt x="187877" y="311819"/>
                  <a:pt x="206357" y="316270"/>
                  <a:pt x="224118" y="322729"/>
                </a:cubicBezTo>
                <a:cubicBezTo>
                  <a:pt x="239241" y="328228"/>
                  <a:pt x="253051" y="338116"/>
                  <a:pt x="268941" y="340658"/>
                </a:cubicBezTo>
                <a:cubicBezTo>
                  <a:pt x="328250" y="350147"/>
                  <a:pt x="388569" y="351703"/>
                  <a:pt x="448236" y="358588"/>
                </a:cubicBezTo>
                <a:cubicBezTo>
                  <a:pt x="475360" y="361718"/>
                  <a:pt x="519151" y="370978"/>
                  <a:pt x="546847" y="376517"/>
                </a:cubicBezTo>
                <a:cubicBezTo>
                  <a:pt x="567765" y="370541"/>
                  <a:pt x="592196" y="371641"/>
                  <a:pt x="609600" y="358588"/>
                </a:cubicBezTo>
                <a:cubicBezTo>
                  <a:pt x="619457" y="351196"/>
                  <a:pt x="616294" y="334839"/>
                  <a:pt x="618565" y="322729"/>
                </a:cubicBezTo>
                <a:cubicBezTo>
                  <a:pt x="625264" y="286998"/>
                  <a:pt x="636494" y="215152"/>
                  <a:pt x="636494" y="215152"/>
                </a:cubicBezTo>
                <a:cubicBezTo>
                  <a:pt x="633506" y="200211"/>
                  <a:pt x="633532" y="184334"/>
                  <a:pt x="627530" y="170329"/>
                </a:cubicBezTo>
                <a:cubicBezTo>
                  <a:pt x="624201" y="162560"/>
                  <a:pt x="613948" y="159648"/>
                  <a:pt x="609600" y="152400"/>
                </a:cubicBezTo>
                <a:cubicBezTo>
                  <a:pt x="582108" y="106580"/>
                  <a:pt x="634043" y="61027"/>
                  <a:pt x="510988" y="53788"/>
                </a:cubicBezTo>
                <a:lnTo>
                  <a:pt x="376518" y="62752"/>
                </a:lnTo>
                <a:close/>
              </a:path>
            </a:pathLst>
          </a:custGeom>
          <a:solidFill>
            <a:srgbClr val="FF674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FA778B-6968-66EF-BF9C-3E3B0248B55D}"/>
              </a:ext>
            </a:extLst>
          </p:cNvPr>
          <p:cNvSpPr/>
          <p:nvPr/>
        </p:nvSpPr>
        <p:spPr>
          <a:xfrm>
            <a:off x="5430414" y="4374629"/>
            <a:ext cx="583885" cy="271866"/>
          </a:xfrm>
          <a:custGeom>
            <a:avLst/>
            <a:gdLst>
              <a:gd name="connsiteX0" fmla="*/ 376518 w 636494"/>
              <a:gd name="connsiteY0" fmla="*/ 62752 h 376517"/>
              <a:gd name="connsiteX1" fmla="*/ 331694 w 636494"/>
              <a:gd name="connsiteY1" fmla="*/ 26894 h 376517"/>
              <a:gd name="connsiteX2" fmla="*/ 206188 w 636494"/>
              <a:gd name="connsiteY2" fmla="*/ 0 h 376517"/>
              <a:gd name="connsiteX3" fmla="*/ 8965 w 636494"/>
              <a:gd name="connsiteY3" fmla="*/ 53788 h 376517"/>
              <a:gd name="connsiteX4" fmla="*/ 0 w 636494"/>
              <a:gd name="connsiteY4" fmla="*/ 107576 h 376517"/>
              <a:gd name="connsiteX5" fmla="*/ 53788 w 636494"/>
              <a:gd name="connsiteY5" fmla="*/ 215152 h 376517"/>
              <a:gd name="connsiteX6" fmla="*/ 98612 w 636494"/>
              <a:gd name="connsiteY6" fmla="*/ 259976 h 376517"/>
              <a:gd name="connsiteX7" fmla="*/ 170330 w 636494"/>
              <a:gd name="connsiteY7" fmla="*/ 304800 h 376517"/>
              <a:gd name="connsiteX8" fmla="*/ 224118 w 636494"/>
              <a:gd name="connsiteY8" fmla="*/ 322729 h 376517"/>
              <a:gd name="connsiteX9" fmla="*/ 268941 w 636494"/>
              <a:gd name="connsiteY9" fmla="*/ 340658 h 376517"/>
              <a:gd name="connsiteX10" fmla="*/ 448236 w 636494"/>
              <a:gd name="connsiteY10" fmla="*/ 358588 h 376517"/>
              <a:gd name="connsiteX11" fmla="*/ 546847 w 636494"/>
              <a:gd name="connsiteY11" fmla="*/ 376517 h 376517"/>
              <a:gd name="connsiteX12" fmla="*/ 609600 w 636494"/>
              <a:gd name="connsiteY12" fmla="*/ 358588 h 376517"/>
              <a:gd name="connsiteX13" fmla="*/ 618565 w 636494"/>
              <a:gd name="connsiteY13" fmla="*/ 322729 h 376517"/>
              <a:gd name="connsiteX14" fmla="*/ 636494 w 636494"/>
              <a:gd name="connsiteY14" fmla="*/ 215152 h 376517"/>
              <a:gd name="connsiteX15" fmla="*/ 627530 w 636494"/>
              <a:gd name="connsiteY15" fmla="*/ 170329 h 376517"/>
              <a:gd name="connsiteX16" fmla="*/ 609600 w 636494"/>
              <a:gd name="connsiteY16" fmla="*/ 152400 h 376517"/>
              <a:gd name="connsiteX17" fmla="*/ 510988 w 636494"/>
              <a:gd name="connsiteY17" fmla="*/ 53788 h 376517"/>
              <a:gd name="connsiteX18" fmla="*/ 376518 w 636494"/>
              <a:gd name="connsiteY18" fmla="*/ 62752 h 376517"/>
              <a:gd name="connsiteX0" fmla="*/ 368084 w 628060"/>
              <a:gd name="connsiteY0" fmla="*/ 62752 h 376517"/>
              <a:gd name="connsiteX1" fmla="*/ 323260 w 628060"/>
              <a:gd name="connsiteY1" fmla="*/ 26894 h 376517"/>
              <a:gd name="connsiteX2" fmla="*/ 197754 w 628060"/>
              <a:gd name="connsiteY2" fmla="*/ 0 h 376517"/>
              <a:gd name="connsiteX3" fmla="*/ 531 w 628060"/>
              <a:gd name="connsiteY3" fmla="*/ 53788 h 376517"/>
              <a:gd name="connsiteX4" fmla="*/ 134956 w 628060"/>
              <a:gd name="connsiteY4" fmla="*/ 118217 h 376517"/>
              <a:gd name="connsiteX5" fmla="*/ 45354 w 628060"/>
              <a:gd name="connsiteY5" fmla="*/ 215152 h 376517"/>
              <a:gd name="connsiteX6" fmla="*/ 90178 w 628060"/>
              <a:gd name="connsiteY6" fmla="*/ 259976 h 376517"/>
              <a:gd name="connsiteX7" fmla="*/ 161896 w 628060"/>
              <a:gd name="connsiteY7" fmla="*/ 304800 h 376517"/>
              <a:gd name="connsiteX8" fmla="*/ 215684 w 628060"/>
              <a:gd name="connsiteY8" fmla="*/ 322729 h 376517"/>
              <a:gd name="connsiteX9" fmla="*/ 260507 w 628060"/>
              <a:gd name="connsiteY9" fmla="*/ 340658 h 376517"/>
              <a:gd name="connsiteX10" fmla="*/ 439802 w 628060"/>
              <a:gd name="connsiteY10" fmla="*/ 358588 h 376517"/>
              <a:gd name="connsiteX11" fmla="*/ 538413 w 628060"/>
              <a:gd name="connsiteY11" fmla="*/ 376517 h 376517"/>
              <a:gd name="connsiteX12" fmla="*/ 601166 w 628060"/>
              <a:gd name="connsiteY12" fmla="*/ 358588 h 376517"/>
              <a:gd name="connsiteX13" fmla="*/ 610131 w 628060"/>
              <a:gd name="connsiteY13" fmla="*/ 322729 h 376517"/>
              <a:gd name="connsiteX14" fmla="*/ 628060 w 628060"/>
              <a:gd name="connsiteY14" fmla="*/ 215152 h 376517"/>
              <a:gd name="connsiteX15" fmla="*/ 619096 w 628060"/>
              <a:gd name="connsiteY15" fmla="*/ 170329 h 376517"/>
              <a:gd name="connsiteX16" fmla="*/ 601166 w 628060"/>
              <a:gd name="connsiteY16" fmla="*/ 152400 h 376517"/>
              <a:gd name="connsiteX17" fmla="*/ 502554 w 628060"/>
              <a:gd name="connsiteY17" fmla="*/ 53788 h 376517"/>
              <a:gd name="connsiteX18" fmla="*/ 368084 w 628060"/>
              <a:gd name="connsiteY18" fmla="*/ 62752 h 376517"/>
              <a:gd name="connsiteX0" fmla="*/ 367667 w 627643"/>
              <a:gd name="connsiteY0" fmla="*/ 62853 h 376618"/>
              <a:gd name="connsiteX1" fmla="*/ 322843 w 627643"/>
              <a:gd name="connsiteY1" fmla="*/ 26995 h 376618"/>
              <a:gd name="connsiteX2" fmla="*/ 197337 w 627643"/>
              <a:gd name="connsiteY2" fmla="*/ 101 h 376618"/>
              <a:gd name="connsiteX3" fmla="*/ 162644 w 627643"/>
              <a:gd name="connsiteY3" fmla="*/ 54065 h 376618"/>
              <a:gd name="connsiteX4" fmla="*/ 114 w 627643"/>
              <a:gd name="connsiteY4" fmla="*/ 53889 h 376618"/>
              <a:gd name="connsiteX5" fmla="*/ 134539 w 627643"/>
              <a:gd name="connsiteY5" fmla="*/ 118318 h 376618"/>
              <a:gd name="connsiteX6" fmla="*/ 44937 w 627643"/>
              <a:gd name="connsiteY6" fmla="*/ 215253 h 376618"/>
              <a:gd name="connsiteX7" fmla="*/ 89761 w 627643"/>
              <a:gd name="connsiteY7" fmla="*/ 260077 h 376618"/>
              <a:gd name="connsiteX8" fmla="*/ 161479 w 627643"/>
              <a:gd name="connsiteY8" fmla="*/ 304901 h 376618"/>
              <a:gd name="connsiteX9" fmla="*/ 215267 w 627643"/>
              <a:gd name="connsiteY9" fmla="*/ 322830 h 376618"/>
              <a:gd name="connsiteX10" fmla="*/ 260090 w 627643"/>
              <a:gd name="connsiteY10" fmla="*/ 340759 h 376618"/>
              <a:gd name="connsiteX11" fmla="*/ 439385 w 627643"/>
              <a:gd name="connsiteY11" fmla="*/ 358689 h 376618"/>
              <a:gd name="connsiteX12" fmla="*/ 537996 w 627643"/>
              <a:gd name="connsiteY12" fmla="*/ 376618 h 376618"/>
              <a:gd name="connsiteX13" fmla="*/ 600749 w 627643"/>
              <a:gd name="connsiteY13" fmla="*/ 358689 h 376618"/>
              <a:gd name="connsiteX14" fmla="*/ 609714 w 627643"/>
              <a:gd name="connsiteY14" fmla="*/ 322830 h 376618"/>
              <a:gd name="connsiteX15" fmla="*/ 627643 w 627643"/>
              <a:gd name="connsiteY15" fmla="*/ 215253 h 376618"/>
              <a:gd name="connsiteX16" fmla="*/ 618679 w 627643"/>
              <a:gd name="connsiteY16" fmla="*/ 170430 h 376618"/>
              <a:gd name="connsiteX17" fmla="*/ 600749 w 627643"/>
              <a:gd name="connsiteY17" fmla="*/ 152501 h 376618"/>
              <a:gd name="connsiteX18" fmla="*/ 502137 w 627643"/>
              <a:gd name="connsiteY18" fmla="*/ 53889 h 376618"/>
              <a:gd name="connsiteX19" fmla="*/ 367667 w 627643"/>
              <a:gd name="connsiteY19" fmla="*/ 62853 h 376618"/>
              <a:gd name="connsiteX0" fmla="*/ 323725 w 583701"/>
              <a:gd name="connsiteY0" fmla="*/ 62853 h 376618"/>
              <a:gd name="connsiteX1" fmla="*/ 278901 w 583701"/>
              <a:gd name="connsiteY1" fmla="*/ 26995 h 376618"/>
              <a:gd name="connsiteX2" fmla="*/ 153395 w 583701"/>
              <a:gd name="connsiteY2" fmla="*/ 101 h 376618"/>
              <a:gd name="connsiteX3" fmla="*/ 118702 w 583701"/>
              <a:gd name="connsiteY3" fmla="*/ 54065 h 376618"/>
              <a:gd name="connsiteX4" fmla="*/ 108524 w 583701"/>
              <a:gd name="connsiteY4" fmla="*/ 96456 h 376618"/>
              <a:gd name="connsiteX5" fmla="*/ 90597 w 583701"/>
              <a:gd name="connsiteY5" fmla="*/ 118318 h 376618"/>
              <a:gd name="connsiteX6" fmla="*/ 995 w 583701"/>
              <a:gd name="connsiteY6" fmla="*/ 215253 h 376618"/>
              <a:gd name="connsiteX7" fmla="*/ 45819 w 583701"/>
              <a:gd name="connsiteY7" fmla="*/ 260077 h 376618"/>
              <a:gd name="connsiteX8" fmla="*/ 117537 w 583701"/>
              <a:gd name="connsiteY8" fmla="*/ 304901 h 376618"/>
              <a:gd name="connsiteX9" fmla="*/ 171325 w 583701"/>
              <a:gd name="connsiteY9" fmla="*/ 322830 h 376618"/>
              <a:gd name="connsiteX10" fmla="*/ 216148 w 583701"/>
              <a:gd name="connsiteY10" fmla="*/ 340759 h 376618"/>
              <a:gd name="connsiteX11" fmla="*/ 395443 w 583701"/>
              <a:gd name="connsiteY11" fmla="*/ 358689 h 376618"/>
              <a:gd name="connsiteX12" fmla="*/ 494054 w 583701"/>
              <a:gd name="connsiteY12" fmla="*/ 376618 h 376618"/>
              <a:gd name="connsiteX13" fmla="*/ 556807 w 583701"/>
              <a:gd name="connsiteY13" fmla="*/ 358689 h 376618"/>
              <a:gd name="connsiteX14" fmla="*/ 565772 w 583701"/>
              <a:gd name="connsiteY14" fmla="*/ 322830 h 376618"/>
              <a:gd name="connsiteX15" fmla="*/ 583701 w 583701"/>
              <a:gd name="connsiteY15" fmla="*/ 215253 h 376618"/>
              <a:gd name="connsiteX16" fmla="*/ 574737 w 583701"/>
              <a:gd name="connsiteY16" fmla="*/ 170430 h 376618"/>
              <a:gd name="connsiteX17" fmla="*/ 556807 w 583701"/>
              <a:gd name="connsiteY17" fmla="*/ 152501 h 376618"/>
              <a:gd name="connsiteX18" fmla="*/ 458195 w 583701"/>
              <a:gd name="connsiteY18" fmla="*/ 53889 h 376618"/>
              <a:gd name="connsiteX19" fmla="*/ 323725 w 583701"/>
              <a:gd name="connsiteY19" fmla="*/ 62853 h 376618"/>
              <a:gd name="connsiteX0" fmla="*/ 323725 w 583701"/>
              <a:gd name="connsiteY0" fmla="*/ 62792 h 376557"/>
              <a:gd name="connsiteX1" fmla="*/ 278901 w 583701"/>
              <a:gd name="connsiteY1" fmla="*/ 26934 h 376557"/>
              <a:gd name="connsiteX2" fmla="*/ 153395 w 583701"/>
              <a:gd name="connsiteY2" fmla="*/ 40 h 376557"/>
              <a:gd name="connsiteX3" fmla="*/ 190396 w 583701"/>
              <a:gd name="connsiteY3" fmla="*/ 128496 h 376557"/>
              <a:gd name="connsiteX4" fmla="*/ 108524 w 583701"/>
              <a:gd name="connsiteY4" fmla="*/ 96395 h 376557"/>
              <a:gd name="connsiteX5" fmla="*/ 90597 w 583701"/>
              <a:gd name="connsiteY5" fmla="*/ 118257 h 376557"/>
              <a:gd name="connsiteX6" fmla="*/ 995 w 583701"/>
              <a:gd name="connsiteY6" fmla="*/ 215192 h 376557"/>
              <a:gd name="connsiteX7" fmla="*/ 45819 w 583701"/>
              <a:gd name="connsiteY7" fmla="*/ 260016 h 376557"/>
              <a:gd name="connsiteX8" fmla="*/ 117537 w 583701"/>
              <a:gd name="connsiteY8" fmla="*/ 304840 h 376557"/>
              <a:gd name="connsiteX9" fmla="*/ 171325 w 583701"/>
              <a:gd name="connsiteY9" fmla="*/ 322769 h 376557"/>
              <a:gd name="connsiteX10" fmla="*/ 216148 w 583701"/>
              <a:gd name="connsiteY10" fmla="*/ 340698 h 376557"/>
              <a:gd name="connsiteX11" fmla="*/ 395443 w 583701"/>
              <a:gd name="connsiteY11" fmla="*/ 358628 h 376557"/>
              <a:gd name="connsiteX12" fmla="*/ 494054 w 583701"/>
              <a:gd name="connsiteY12" fmla="*/ 376557 h 376557"/>
              <a:gd name="connsiteX13" fmla="*/ 556807 w 583701"/>
              <a:gd name="connsiteY13" fmla="*/ 358628 h 376557"/>
              <a:gd name="connsiteX14" fmla="*/ 565772 w 583701"/>
              <a:gd name="connsiteY14" fmla="*/ 322769 h 376557"/>
              <a:gd name="connsiteX15" fmla="*/ 583701 w 583701"/>
              <a:gd name="connsiteY15" fmla="*/ 215192 h 376557"/>
              <a:gd name="connsiteX16" fmla="*/ 574737 w 583701"/>
              <a:gd name="connsiteY16" fmla="*/ 170369 h 376557"/>
              <a:gd name="connsiteX17" fmla="*/ 556807 w 583701"/>
              <a:gd name="connsiteY17" fmla="*/ 152440 h 376557"/>
              <a:gd name="connsiteX18" fmla="*/ 458195 w 583701"/>
              <a:gd name="connsiteY18" fmla="*/ 53828 h 376557"/>
              <a:gd name="connsiteX19" fmla="*/ 323725 w 583701"/>
              <a:gd name="connsiteY19" fmla="*/ 62792 h 376557"/>
              <a:gd name="connsiteX0" fmla="*/ 323725 w 583701"/>
              <a:gd name="connsiteY0" fmla="*/ 62792 h 376557"/>
              <a:gd name="connsiteX1" fmla="*/ 278901 w 583701"/>
              <a:gd name="connsiteY1" fmla="*/ 26934 h 376557"/>
              <a:gd name="connsiteX2" fmla="*/ 153395 w 583701"/>
              <a:gd name="connsiteY2" fmla="*/ 40 h 376557"/>
              <a:gd name="connsiteX3" fmla="*/ 190396 w 583701"/>
              <a:gd name="connsiteY3" fmla="*/ 128496 h 376557"/>
              <a:gd name="connsiteX4" fmla="*/ 36828 w 583701"/>
              <a:gd name="connsiteY4" fmla="*/ 96395 h 376557"/>
              <a:gd name="connsiteX5" fmla="*/ 90597 w 583701"/>
              <a:gd name="connsiteY5" fmla="*/ 118257 h 376557"/>
              <a:gd name="connsiteX6" fmla="*/ 995 w 583701"/>
              <a:gd name="connsiteY6" fmla="*/ 215192 h 376557"/>
              <a:gd name="connsiteX7" fmla="*/ 45819 w 583701"/>
              <a:gd name="connsiteY7" fmla="*/ 260016 h 376557"/>
              <a:gd name="connsiteX8" fmla="*/ 117537 w 583701"/>
              <a:gd name="connsiteY8" fmla="*/ 304840 h 376557"/>
              <a:gd name="connsiteX9" fmla="*/ 171325 w 583701"/>
              <a:gd name="connsiteY9" fmla="*/ 322769 h 376557"/>
              <a:gd name="connsiteX10" fmla="*/ 216148 w 583701"/>
              <a:gd name="connsiteY10" fmla="*/ 340698 h 376557"/>
              <a:gd name="connsiteX11" fmla="*/ 395443 w 583701"/>
              <a:gd name="connsiteY11" fmla="*/ 358628 h 376557"/>
              <a:gd name="connsiteX12" fmla="*/ 494054 w 583701"/>
              <a:gd name="connsiteY12" fmla="*/ 376557 h 376557"/>
              <a:gd name="connsiteX13" fmla="*/ 556807 w 583701"/>
              <a:gd name="connsiteY13" fmla="*/ 358628 h 376557"/>
              <a:gd name="connsiteX14" fmla="*/ 565772 w 583701"/>
              <a:gd name="connsiteY14" fmla="*/ 322769 h 376557"/>
              <a:gd name="connsiteX15" fmla="*/ 583701 w 583701"/>
              <a:gd name="connsiteY15" fmla="*/ 215192 h 376557"/>
              <a:gd name="connsiteX16" fmla="*/ 574737 w 583701"/>
              <a:gd name="connsiteY16" fmla="*/ 170369 h 376557"/>
              <a:gd name="connsiteX17" fmla="*/ 556807 w 583701"/>
              <a:gd name="connsiteY17" fmla="*/ 152440 h 376557"/>
              <a:gd name="connsiteX18" fmla="*/ 458195 w 583701"/>
              <a:gd name="connsiteY18" fmla="*/ 53828 h 376557"/>
              <a:gd name="connsiteX19" fmla="*/ 323725 w 583701"/>
              <a:gd name="connsiteY19" fmla="*/ 62792 h 376557"/>
              <a:gd name="connsiteX0" fmla="*/ 323725 w 583701"/>
              <a:gd name="connsiteY0" fmla="*/ 36181 h 349946"/>
              <a:gd name="connsiteX1" fmla="*/ 278901 w 583701"/>
              <a:gd name="connsiteY1" fmla="*/ 323 h 349946"/>
              <a:gd name="connsiteX2" fmla="*/ 198205 w 583701"/>
              <a:gd name="connsiteY2" fmla="*/ 15997 h 349946"/>
              <a:gd name="connsiteX3" fmla="*/ 190396 w 583701"/>
              <a:gd name="connsiteY3" fmla="*/ 101885 h 349946"/>
              <a:gd name="connsiteX4" fmla="*/ 36828 w 583701"/>
              <a:gd name="connsiteY4" fmla="*/ 69784 h 349946"/>
              <a:gd name="connsiteX5" fmla="*/ 90597 w 583701"/>
              <a:gd name="connsiteY5" fmla="*/ 91646 h 349946"/>
              <a:gd name="connsiteX6" fmla="*/ 995 w 583701"/>
              <a:gd name="connsiteY6" fmla="*/ 188581 h 349946"/>
              <a:gd name="connsiteX7" fmla="*/ 45819 w 583701"/>
              <a:gd name="connsiteY7" fmla="*/ 233405 h 349946"/>
              <a:gd name="connsiteX8" fmla="*/ 117537 w 583701"/>
              <a:gd name="connsiteY8" fmla="*/ 278229 h 349946"/>
              <a:gd name="connsiteX9" fmla="*/ 171325 w 583701"/>
              <a:gd name="connsiteY9" fmla="*/ 296158 h 349946"/>
              <a:gd name="connsiteX10" fmla="*/ 216148 w 583701"/>
              <a:gd name="connsiteY10" fmla="*/ 314087 h 349946"/>
              <a:gd name="connsiteX11" fmla="*/ 395443 w 583701"/>
              <a:gd name="connsiteY11" fmla="*/ 332017 h 349946"/>
              <a:gd name="connsiteX12" fmla="*/ 494054 w 583701"/>
              <a:gd name="connsiteY12" fmla="*/ 349946 h 349946"/>
              <a:gd name="connsiteX13" fmla="*/ 556807 w 583701"/>
              <a:gd name="connsiteY13" fmla="*/ 332017 h 349946"/>
              <a:gd name="connsiteX14" fmla="*/ 565772 w 583701"/>
              <a:gd name="connsiteY14" fmla="*/ 296158 h 349946"/>
              <a:gd name="connsiteX15" fmla="*/ 583701 w 583701"/>
              <a:gd name="connsiteY15" fmla="*/ 188581 h 349946"/>
              <a:gd name="connsiteX16" fmla="*/ 574737 w 583701"/>
              <a:gd name="connsiteY16" fmla="*/ 143758 h 349946"/>
              <a:gd name="connsiteX17" fmla="*/ 556807 w 583701"/>
              <a:gd name="connsiteY17" fmla="*/ 125829 h 349946"/>
              <a:gd name="connsiteX18" fmla="*/ 458195 w 583701"/>
              <a:gd name="connsiteY18" fmla="*/ 27217 h 349946"/>
              <a:gd name="connsiteX19" fmla="*/ 323725 w 583701"/>
              <a:gd name="connsiteY19" fmla="*/ 36181 h 349946"/>
              <a:gd name="connsiteX0" fmla="*/ 323725 w 583701"/>
              <a:gd name="connsiteY0" fmla="*/ 39040 h 352805"/>
              <a:gd name="connsiteX1" fmla="*/ 278901 w 583701"/>
              <a:gd name="connsiteY1" fmla="*/ 3182 h 352805"/>
              <a:gd name="connsiteX2" fmla="*/ 251977 w 583701"/>
              <a:gd name="connsiteY2" fmla="*/ 125275 h 352805"/>
              <a:gd name="connsiteX3" fmla="*/ 190396 w 583701"/>
              <a:gd name="connsiteY3" fmla="*/ 104744 h 352805"/>
              <a:gd name="connsiteX4" fmla="*/ 36828 w 583701"/>
              <a:gd name="connsiteY4" fmla="*/ 72643 h 352805"/>
              <a:gd name="connsiteX5" fmla="*/ 90597 w 583701"/>
              <a:gd name="connsiteY5" fmla="*/ 94505 h 352805"/>
              <a:gd name="connsiteX6" fmla="*/ 995 w 583701"/>
              <a:gd name="connsiteY6" fmla="*/ 191440 h 352805"/>
              <a:gd name="connsiteX7" fmla="*/ 45819 w 583701"/>
              <a:gd name="connsiteY7" fmla="*/ 236264 h 352805"/>
              <a:gd name="connsiteX8" fmla="*/ 117537 w 583701"/>
              <a:gd name="connsiteY8" fmla="*/ 281088 h 352805"/>
              <a:gd name="connsiteX9" fmla="*/ 171325 w 583701"/>
              <a:gd name="connsiteY9" fmla="*/ 299017 h 352805"/>
              <a:gd name="connsiteX10" fmla="*/ 216148 w 583701"/>
              <a:gd name="connsiteY10" fmla="*/ 316946 h 352805"/>
              <a:gd name="connsiteX11" fmla="*/ 395443 w 583701"/>
              <a:gd name="connsiteY11" fmla="*/ 334876 h 352805"/>
              <a:gd name="connsiteX12" fmla="*/ 494054 w 583701"/>
              <a:gd name="connsiteY12" fmla="*/ 352805 h 352805"/>
              <a:gd name="connsiteX13" fmla="*/ 556807 w 583701"/>
              <a:gd name="connsiteY13" fmla="*/ 334876 h 352805"/>
              <a:gd name="connsiteX14" fmla="*/ 565772 w 583701"/>
              <a:gd name="connsiteY14" fmla="*/ 299017 h 352805"/>
              <a:gd name="connsiteX15" fmla="*/ 583701 w 583701"/>
              <a:gd name="connsiteY15" fmla="*/ 191440 h 352805"/>
              <a:gd name="connsiteX16" fmla="*/ 574737 w 583701"/>
              <a:gd name="connsiteY16" fmla="*/ 146617 h 352805"/>
              <a:gd name="connsiteX17" fmla="*/ 556807 w 583701"/>
              <a:gd name="connsiteY17" fmla="*/ 128688 h 352805"/>
              <a:gd name="connsiteX18" fmla="*/ 458195 w 583701"/>
              <a:gd name="connsiteY18" fmla="*/ 30076 h 352805"/>
              <a:gd name="connsiteX19" fmla="*/ 323725 w 583701"/>
              <a:gd name="connsiteY19" fmla="*/ 39040 h 352805"/>
              <a:gd name="connsiteX0" fmla="*/ 323725 w 583701"/>
              <a:gd name="connsiteY0" fmla="*/ 8964 h 322729"/>
              <a:gd name="connsiteX1" fmla="*/ 368520 w 583701"/>
              <a:gd name="connsiteY1" fmla="*/ 58242 h 322729"/>
              <a:gd name="connsiteX2" fmla="*/ 251977 w 583701"/>
              <a:gd name="connsiteY2" fmla="*/ 95199 h 322729"/>
              <a:gd name="connsiteX3" fmla="*/ 190396 w 583701"/>
              <a:gd name="connsiteY3" fmla="*/ 74668 h 322729"/>
              <a:gd name="connsiteX4" fmla="*/ 36828 w 583701"/>
              <a:gd name="connsiteY4" fmla="*/ 42567 h 322729"/>
              <a:gd name="connsiteX5" fmla="*/ 90597 w 583701"/>
              <a:gd name="connsiteY5" fmla="*/ 64429 h 322729"/>
              <a:gd name="connsiteX6" fmla="*/ 995 w 583701"/>
              <a:gd name="connsiteY6" fmla="*/ 161364 h 322729"/>
              <a:gd name="connsiteX7" fmla="*/ 45819 w 583701"/>
              <a:gd name="connsiteY7" fmla="*/ 206188 h 322729"/>
              <a:gd name="connsiteX8" fmla="*/ 117537 w 583701"/>
              <a:gd name="connsiteY8" fmla="*/ 251012 h 322729"/>
              <a:gd name="connsiteX9" fmla="*/ 171325 w 583701"/>
              <a:gd name="connsiteY9" fmla="*/ 268941 h 322729"/>
              <a:gd name="connsiteX10" fmla="*/ 216148 w 583701"/>
              <a:gd name="connsiteY10" fmla="*/ 286870 h 322729"/>
              <a:gd name="connsiteX11" fmla="*/ 395443 w 583701"/>
              <a:gd name="connsiteY11" fmla="*/ 304800 h 322729"/>
              <a:gd name="connsiteX12" fmla="*/ 494054 w 583701"/>
              <a:gd name="connsiteY12" fmla="*/ 322729 h 322729"/>
              <a:gd name="connsiteX13" fmla="*/ 556807 w 583701"/>
              <a:gd name="connsiteY13" fmla="*/ 304800 h 322729"/>
              <a:gd name="connsiteX14" fmla="*/ 565772 w 583701"/>
              <a:gd name="connsiteY14" fmla="*/ 268941 h 322729"/>
              <a:gd name="connsiteX15" fmla="*/ 583701 w 583701"/>
              <a:gd name="connsiteY15" fmla="*/ 161364 h 322729"/>
              <a:gd name="connsiteX16" fmla="*/ 574737 w 583701"/>
              <a:gd name="connsiteY16" fmla="*/ 116541 h 322729"/>
              <a:gd name="connsiteX17" fmla="*/ 556807 w 583701"/>
              <a:gd name="connsiteY17" fmla="*/ 98612 h 322729"/>
              <a:gd name="connsiteX18" fmla="*/ 458195 w 583701"/>
              <a:gd name="connsiteY18" fmla="*/ 0 h 322729"/>
              <a:gd name="connsiteX19" fmla="*/ 323725 w 583701"/>
              <a:gd name="connsiteY19" fmla="*/ 8964 h 322729"/>
              <a:gd name="connsiteX0" fmla="*/ 377496 w 583701"/>
              <a:gd name="connsiteY0" fmla="*/ 40889 h 322729"/>
              <a:gd name="connsiteX1" fmla="*/ 368520 w 583701"/>
              <a:gd name="connsiteY1" fmla="*/ 58242 h 322729"/>
              <a:gd name="connsiteX2" fmla="*/ 251977 w 583701"/>
              <a:gd name="connsiteY2" fmla="*/ 95199 h 322729"/>
              <a:gd name="connsiteX3" fmla="*/ 190396 w 583701"/>
              <a:gd name="connsiteY3" fmla="*/ 74668 h 322729"/>
              <a:gd name="connsiteX4" fmla="*/ 36828 w 583701"/>
              <a:gd name="connsiteY4" fmla="*/ 42567 h 322729"/>
              <a:gd name="connsiteX5" fmla="*/ 90597 w 583701"/>
              <a:gd name="connsiteY5" fmla="*/ 64429 h 322729"/>
              <a:gd name="connsiteX6" fmla="*/ 995 w 583701"/>
              <a:gd name="connsiteY6" fmla="*/ 161364 h 322729"/>
              <a:gd name="connsiteX7" fmla="*/ 45819 w 583701"/>
              <a:gd name="connsiteY7" fmla="*/ 206188 h 322729"/>
              <a:gd name="connsiteX8" fmla="*/ 117537 w 583701"/>
              <a:gd name="connsiteY8" fmla="*/ 251012 h 322729"/>
              <a:gd name="connsiteX9" fmla="*/ 171325 w 583701"/>
              <a:gd name="connsiteY9" fmla="*/ 268941 h 322729"/>
              <a:gd name="connsiteX10" fmla="*/ 216148 w 583701"/>
              <a:gd name="connsiteY10" fmla="*/ 286870 h 322729"/>
              <a:gd name="connsiteX11" fmla="*/ 395443 w 583701"/>
              <a:gd name="connsiteY11" fmla="*/ 304800 h 322729"/>
              <a:gd name="connsiteX12" fmla="*/ 494054 w 583701"/>
              <a:gd name="connsiteY12" fmla="*/ 322729 h 322729"/>
              <a:gd name="connsiteX13" fmla="*/ 556807 w 583701"/>
              <a:gd name="connsiteY13" fmla="*/ 304800 h 322729"/>
              <a:gd name="connsiteX14" fmla="*/ 565772 w 583701"/>
              <a:gd name="connsiteY14" fmla="*/ 268941 h 322729"/>
              <a:gd name="connsiteX15" fmla="*/ 583701 w 583701"/>
              <a:gd name="connsiteY15" fmla="*/ 161364 h 322729"/>
              <a:gd name="connsiteX16" fmla="*/ 574737 w 583701"/>
              <a:gd name="connsiteY16" fmla="*/ 116541 h 322729"/>
              <a:gd name="connsiteX17" fmla="*/ 556807 w 583701"/>
              <a:gd name="connsiteY17" fmla="*/ 98612 h 322729"/>
              <a:gd name="connsiteX18" fmla="*/ 458195 w 583701"/>
              <a:gd name="connsiteY18" fmla="*/ 0 h 322729"/>
              <a:gd name="connsiteX19" fmla="*/ 377496 w 583701"/>
              <a:gd name="connsiteY19" fmla="*/ 40889 h 32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3701" h="322729">
                <a:moveTo>
                  <a:pt x="377496" y="40889"/>
                </a:moveTo>
                <a:cubicBezTo>
                  <a:pt x="362555" y="28936"/>
                  <a:pt x="389440" y="49190"/>
                  <a:pt x="368520" y="58242"/>
                </a:cubicBezTo>
                <a:cubicBezTo>
                  <a:pt x="347600" y="67294"/>
                  <a:pt x="287860" y="100325"/>
                  <a:pt x="251977" y="95199"/>
                </a:cubicBezTo>
                <a:cubicBezTo>
                  <a:pt x="207353" y="92616"/>
                  <a:pt x="223267" y="65703"/>
                  <a:pt x="190396" y="74668"/>
                </a:cubicBezTo>
                <a:cubicBezTo>
                  <a:pt x="157525" y="83633"/>
                  <a:pt x="53461" y="44273"/>
                  <a:pt x="36828" y="42567"/>
                </a:cubicBezTo>
                <a:cubicBezTo>
                  <a:pt x="20195" y="40861"/>
                  <a:pt x="93585" y="46500"/>
                  <a:pt x="90597" y="64429"/>
                </a:cubicBezTo>
                <a:cubicBezTo>
                  <a:pt x="108526" y="100288"/>
                  <a:pt x="8458" y="137738"/>
                  <a:pt x="995" y="161364"/>
                </a:cubicBezTo>
                <a:cubicBezTo>
                  <a:pt x="-6468" y="184991"/>
                  <a:pt x="30026" y="192150"/>
                  <a:pt x="45819" y="206188"/>
                </a:cubicBezTo>
                <a:cubicBezTo>
                  <a:pt x="67886" y="225803"/>
                  <a:pt x="90213" y="240082"/>
                  <a:pt x="117537" y="251012"/>
                </a:cubicBezTo>
                <a:cubicBezTo>
                  <a:pt x="135084" y="258031"/>
                  <a:pt x="153564" y="262482"/>
                  <a:pt x="171325" y="268941"/>
                </a:cubicBezTo>
                <a:cubicBezTo>
                  <a:pt x="186448" y="274440"/>
                  <a:pt x="200258" y="284328"/>
                  <a:pt x="216148" y="286870"/>
                </a:cubicBezTo>
                <a:cubicBezTo>
                  <a:pt x="275457" y="296359"/>
                  <a:pt x="335776" y="297915"/>
                  <a:pt x="395443" y="304800"/>
                </a:cubicBezTo>
                <a:cubicBezTo>
                  <a:pt x="422567" y="307930"/>
                  <a:pt x="466358" y="317190"/>
                  <a:pt x="494054" y="322729"/>
                </a:cubicBezTo>
                <a:cubicBezTo>
                  <a:pt x="514972" y="316753"/>
                  <a:pt x="539403" y="317853"/>
                  <a:pt x="556807" y="304800"/>
                </a:cubicBezTo>
                <a:cubicBezTo>
                  <a:pt x="566664" y="297408"/>
                  <a:pt x="563501" y="281051"/>
                  <a:pt x="565772" y="268941"/>
                </a:cubicBezTo>
                <a:cubicBezTo>
                  <a:pt x="572471" y="233210"/>
                  <a:pt x="583701" y="161364"/>
                  <a:pt x="583701" y="161364"/>
                </a:cubicBezTo>
                <a:cubicBezTo>
                  <a:pt x="580713" y="146423"/>
                  <a:pt x="580739" y="130546"/>
                  <a:pt x="574737" y="116541"/>
                </a:cubicBezTo>
                <a:cubicBezTo>
                  <a:pt x="571408" y="108772"/>
                  <a:pt x="561155" y="105860"/>
                  <a:pt x="556807" y="98612"/>
                </a:cubicBezTo>
                <a:cubicBezTo>
                  <a:pt x="529315" y="52792"/>
                  <a:pt x="581250" y="7239"/>
                  <a:pt x="458195" y="0"/>
                </a:cubicBezTo>
                <a:lnTo>
                  <a:pt x="377496" y="40889"/>
                </a:lnTo>
                <a:close/>
              </a:path>
            </a:pathLst>
          </a:custGeom>
          <a:solidFill>
            <a:srgbClr val="FF674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25E19A-042F-44A7-B718-FBFC6C6E6FCE}"/>
              </a:ext>
            </a:extLst>
          </p:cNvPr>
          <p:cNvSpPr/>
          <p:nvPr/>
        </p:nvSpPr>
        <p:spPr>
          <a:xfrm>
            <a:off x="9004583" y="4408920"/>
            <a:ext cx="780171" cy="421818"/>
          </a:xfrm>
          <a:custGeom>
            <a:avLst/>
            <a:gdLst>
              <a:gd name="connsiteX0" fmla="*/ 376518 w 636494"/>
              <a:gd name="connsiteY0" fmla="*/ 62752 h 376517"/>
              <a:gd name="connsiteX1" fmla="*/ 331694 w 636494"/>
              <a:gd name="connsiteY1" fmla="*/ 26894 h 376517"/>
              <a:gd name="connsiteX2" fmla="*/ 206188 w 636494"/>
              <a:gd name="connsiteY2" fmla="*/ 0 h 376517"/>
              <a:gd name="connsiteX3" fmla="*/ 8965 w 636494"/>
              <a:gd name="connsiteY3" fmla="*/ 53788 h 376517"/>
              <a:gd name="connsiteX4" fmla="*/ 0 w 636494"/>
              <a:gd name="connsiteY4" fmla="*/ 107576 h 376517"/>
              <a:gd name="connsiteX5" fmla="*/ 53788 w 636494"/>
              <a:gd name="connsiteY5" fmla="*/ 215152 h 376517"/>
              <a:gd name="connsiteX6" fmla="*/ 98612 w 636494"/>
              <a:gd name="connsiteY6" fmla="*/ 259976 h 376517"/>
              <a:gd name="connsiteX7" fmla="*/ 170330 w 636494"/>
              <a:gd name="connsiteY7" fmla="*/ 304800 h 376517"/>
              <a:gd name="connsiteX8" fmla="*/ 224118 w 636494"/>
              <a:gd name="connsiteY8" fmla="*/ 322729 h 376517"/>
              <a:gd name="connsiteX9" fmla="*/ 268941 w 636494"/>
              <a:gd name="connsiteY9" fmla="*/ 340658 h 376517"/>
              <a:gd name="connsiteX10" fmla="*/ 448236 w 636494"/>
              <a:gd name="connsiteY10" fmla="*/ 358588 h 376517"/>
              <a:gd name="connsiteX11" fmla="*/ 546847 w 636494"/>
              <a:gd name="connsiteY11" fmla="*/ 376517 h 376517"/>
              <a:gd name="connsiteX12" fmla="*/ 609600 w 636494"/>
              <a:gd name="connsiteY12" fmla="*/ 358588 h 376517"/>
              <a:gd name="connsiteX13" fmla="*/ 618565 w 636494"/>
              <a:gd name="connsiteY13" fmla="*/ 322729 h 376517"/>
              <a:gd name="connsiteX14" fmla="*/ 636494 w 636494"/>
              <a:gd name="connsiteY14" fmla="*/ 215152 h 376517"/>
              <a:gd name="connsiteX15" fmla="*/ 627530 w 636494"/>
              <a:gd name="connsiteY15" fmla="*/ 170329 h 376517"/>
              <a:gd name="connsiteX16" fmla="*/ 609600 w 636494"/>
              <a:gd name="connsiteY16" fmla="*/ 152400 h 376517"/>
              <a:gd name="connsiteX17" fmla="*/ 510988 w 636494"/>
              <a:gd name="connsiteY17" fmla="*/ 53788 h 376517"/>
              <a:gd name="connsiteX18" fmla="*/ 376518 w 636494"/>
              <a:gd name="connsiteY18" fmla="*/ 62752 h 376517"/>
              <a:gd name="connsiteX0" fmla="*/ 376518 w 638312"/>
              <a:gd name="connsiteY0" fmla="*/ 98611 h 412376"/>
              <a:gd name="connsiteX1" fmla="*/ 331694 w 638312"/>
              <a:gd name="connsiteY1" fmla="*/ 62753 h 412376"/>
              <a:gd name="connsiteX2" fmla="*/ 206188 w 638312"/>
              <a:gd name="connsiteY2" fmla="*/ 35859 h 412376"/>
              <a:gd name="connsiteX3" fmla="*/ 8965 w 638312"/>
              <a:gd name="connsiteY3" fmla="*/ 89647 h 412376"/>
              <a:gd name="connsiteX4" fmla="*/ 0 w 638312"/>
              <a:gd name="connsiteY4" fmla="*/ 143435 h 412376"/>
              <a:gd name="connsiteX5" fmla="*/ 53788 w 638312"/>
              <a:gd name="connsiteY5" fmla="*/ 251011 h 412376"/>
              <a:gd name="connsiteX6" fmla="*/ 98612 w 638312"/>
              <a:gd name="connsiteY6" fmla="*/ 295835 h 412376"/>
              <a:gd name="connsiteX7" fmla="*/ 170330 w 638312"/>
              <a:gd name="connsiteY7" fmla="*/ 340659 h 412376"/>
              <a:gd name="connsiteX8" fmla="*/ 224118 w 638312"/>
              <a:gd name="connsiteY8" fmla="*/ 358588 h 412376"/>
              <a:gd name="connsiteX9" fmla="*/ 268941 w 638312"/>
              <a:gd name="connsiteY9" fmla="*/ 376517 h 412376"/>
              <a:gd name="connsiteX10" fmla="*/ 448236 w 638312"/>
              <a:gd name="connsiteY10" fmla="*/ 394447 h 412376"/>
              <a:gd name="connsiteX11" fmla="*/ 546847 w 638312"/>
              <a:gd name="connsiteY11" fmla="*/ 412376 h 412376"/>
              <a:gd name="connsiteX12" fmla="*/ 609600 w 638312"/>
              <a:gd name="connsiteY12" fmla="*/ 394447 h 412376"/>
              <a:gd name="connsiteX13" fmla="*/ 618565 w 638312"/>
              <a:gd name="connsiteY13" fmla="*/ 358588 h 412376"/>
              <a:gd name="connsiteX14" fmla="*/ 636494 w 638312"/>
              <a:gd name="connsiteY14" fmla="*/ 251011 h 412376"/>
              <a:gd name="connsiteX15" fmla="*/ 627530 w 638312"/>
              <a:gd name="connsiteY15" fmla="*/ 206188 h 412376"/>
              <a:gd name="connsiteX16" fmla="*/ 609600 w 638312"/>
              <a:gd name="connsiteY16" fmla="*/ 188259 h 412376"/>
              <a:gd name="connsiteX17" fmla="*/ 582706 w 638312"/>
              <a:gd name="connsiteY17" fmla="*/ 0 h 412376"/>
              <a:gd name="connsiteX18" fmla="*/ 376518 w 638312"/>
              <a:gd name="connsiteY18" fmla="*/ 98611 h 412376"/>
              <a:gd name="connsiteX0" fmla="*/ 385483 w 638312"/>
              <a:gd name="connsiteY0" fmla="*/ 17929 h 412376"/>
              <a:gd name="connsiteX1" fmla="*/ 331694 w 638312"/>
              <a:gd name="connsiteY1" fmla="*/ 62753 h 412376"/>
              <a:gd name="connsiteX2" fmla="*/ 206188 w 638312"/>
              <a:gd name="connsiteY2" fmla="*/ 35859 h 412376"/>
              <a:gd name="connsiteX3" fmla="*/ 8965 w 638312"/>
              <a:gd name="connsiteY3" fmla="*/ 89647 h 412376"/>
              <a:gd name="connsiteX4" fmla="*/ 0 w 638312"/>
              <a:gd name="connsiteY4" fmla="*/ 143435 h 412376"/>
              <a:gd name="connsiteX5" fmla="*/ 53788 w 638312"/>
              <a:gd name="connsiteY5" fmla="*/ 251011 h 412376"/>
              <a:gd name="connsiteX6" fmla="*/ 98612 w 638312"/>
              <a:gd name="connsiteY6" fmla="*/ 295835 h 412376"/>
              <a:gd name="connsiteX7" fmla="*/ 170330 w 638312"/>
              <a:gd name="connsiteY7" fmla="*/ 340659 h 412376"/>
              <a:gd name="connsiteX8" fmla="*/ 224118 w 638312"/>
              <a:gd name="connsiteY8" fmla="*/ 358588 h 412376"/>
              <a:gd name="connsiteX9" fmla="*/ 268941 w 638312"/>
              <a:gd name="connsiteY9" fmla="*/ 376517 h 412376"/>
              <a:gd name="connsiteX10" fmla="*/ 448236 w 638312"/>
              <a:gd name="connsiteY10" fmla="*/ 394447 h 412376"/>
              <a:gd name="connsiteX11" fmla="*/ 546847 w 638312"/>
              <a:gd name="connsiteY11" fmla="*/ 412376 h 412376"/>
              <a:gd name="connsiteX12" fmla="*/ 609600 w 638312"/>
              <a:gd name="connsiteY12" fmla="*/ 394447 h 412376"/>
              <a:gd name="connsiteX13" fmla="*/ 618565 w 638312"/>
              <a:gd name="connsiteY13" fmla="*/ 358588 h 412376"/>
              <a:gd name="connsiteX14" fmla="*/ 636494 w 638312"/>
              <a:gd name="connsiteY14" fmla="*/ 251011 h 412376"/>
              <a:gd name="connsiteX15" fmla="*/ 627530 w 638312"/>
              <a:gd name="connsiteY15" fmla="*/ 206188 h 412376"/>
              <a:gd name="connsiteX16" fmla="*/ 609600 w 638312"/>
              <a:gd name="connsiteY16" fmla="*/ 188259 h 412376"/>
              <a:gd name="connsiteX17" fmla="*/ 582706 w 638312"/>
              <a:gd name="connsiteY17" fmla="*/ 0 h 412376"/>
              <a:gd name="connsiteX18" fmla="*/ 385483 w 638312"/>
              <a:gd name="connsiteY18" fmla="*/ 17929 h 412376"/>
              <a:gd name="connsiteX0" fmla="*/ 385483 w 638312"/>
              <a:gd name="connsiteY0" fmla="*/ 18508 h 412955"/>
              <a:gd name="connsiteX1" fmla="*/ 304800 w 638312"/>
              <a:gd name="connsiteY1" fmla="*/ 579 h 412955"/>
              <a:gd name="connsiteX2" fmla="*/ 206188 w 638312"/>
              <a:gd name="connsiteY2" fmla="*/ 36438 h 412955"/>
              <a:gd name="connsiteX3" fmla="*/ 8965 w 638312"/>
              <a:gd name="connsiteY3" fmla="*/ 90226 h 412955"/>
              <a:gd name="connsiteX4" fmla="*/ 0 w 638312"/>
              <a:gd name="connsiteY4" fmla="*/ 144014 h 412955"/>
              <a:gd name="connsiteX5" fmla="*/ 53788 w 638312"/>
              <a:gd name="connsiteY5" fmla="*/ 251590 h 412955"/>
              <a:gd name="connsiteX6" fmla="*/ 98612 w 638312"/>
              <a:gd name="connsiteY6" fmla="*/ 296414 h 412955"/>
              <a:gd name="connsiteX7" fmla="*/ 170330 w 638312"/>
              <a:gd name="connsiteY7" fmla="*/ 341238 h 412955"/>
              <a:gd name="connsiteX8" fmla="*/ 224118 w 638312"/>
              <a:gd name="connsiteY8" fmla="*/ 359167 h 412955"/>
              <a:gd name="connsiteX9" fmla="*/ 268941 w 638312"/>
              <a:gd name="connsiteY9" fmla="*/ 377096 h 412955"/>
              <a:gd name="connsiteX10" fmla="*/ 448236 w 638312"/>
              <a:gd name="connsiteY10" fmla="*/ 395026 h 412955"/>
              <a:gd name="connsiteX11" fmla="*/ 546847 w 638312"/>
              <a:gd name="connsiteY11" fmla="*/ 412955 h 412955"/>
              <a:gd name="connsiteX12" fmla="*/ 609600 w 638312"/>
              <a:gd name="connsiteY12" fmla="*/ 395026 h 412955"/>
              <a:gd name="connsiteX13" fmla="*/ 618565 w 638312"/>
              <a:gd name="connsiteY13" fmla="*/ 359167 h 412955"/>
              <a:gd name="connsiteX14" fmla="*/ 636494 w 638312"/>
              <a:gd name="connsiteY14" fmla="*/ 251590 h 412955"/>
              <a:gd name="connsiteX15" fmla="*/ 627530 w 638312"/>
              <a:gd name="connsiteY15" fmla="*/ 206767 h 412955"/>
              <a:gd name="connsiteX16" fmla="*/ 609600 w 638312"/>
              <a:gd name="connsiteY16" fmla="*/ 188838 h 412955"/>
              <a:gd name="connsiteX17" fmla="*/ 582706 w 638312"/>
              <a:gd name="connsiteY17" fmla="*/ 579 h 412955"/>
              <a:gd name="connsiteX18" fmla="*/ 385483 w 638312"/>
              <a:gd name="connsiteY18" fmla="*/ 18508 h 412955"/>
              <a:gd name="connsiteX0" fmla="*/ 385483 w 771075"/>
              <a:gd name="connsiteY0" fmla="*/ 18508 h 412955"/>
              <a:gd name="connsiteX1" fmla="*/ 304800 w 771075"/>
              <a:gd name="connsiteY1" fmla="*/ 579 h 412955"/>
              <a:gd name="connsiteX2" fmla="*/ 206188 w 771075"/>
              <a:gd name="connsiteY2" fmla="*/ 36438 h 412955"/>
              <a:gd name="connsiteX3" fmla="*/ 8965 w 771075"/>
              <a:gd name="connsiteY3" fmla="*/ 90226 h 412955"/>
              <a:gd name="connsiteX4" fmla="*/ 0 w 771075"/>
              <a:gd name="connsiteY4" fmla="*/ 144014 h 412955"/>
              <a:gd name="connsiteX5" fmla="*/ 53788 w 771075"/>
              <a:gd name="connsiteY5" fmla="*/ 251590 h 412955"/>
              <a:gd name="connsiteX6" fmla="*/ 98612 w 771075"/>
              <a:gd name="connsiteY6" fmla="*/ 296414 h 412955"/>
              <a:gd name="connsiteX7" fmla="*/ 170330 w 771075"/>
              <a:gd name="connsiteY7" fmla="*/ 341238 h 412955"/>
              <a:gd name="connsiteX8" fmla="*/ 224118 w 771075"/>
              <a:gd name="connsiteY8" fmla="*/ 359167 h 412955"/>
              <a:gd name="connsiteX9" fmla="*/ 268941 w 771075"/>
              <a:gd name="connsiteY9" fmla="*/ 377096 h 412955"/>
              <a:gd name="connsiteX10" fmla="*/ 448236 w 771075"/>
              <a:gd name="connsiteY10" fmla="*/ 395026 h 412955"/>
              <a:gd name="connsiteX11" fmla="*/ 546847 w 771075"/>
              <a:gd name="connsiteY11" fmla="*/ 412955 h 412955"/>
              <a:gd name="connsiteX12" fmla="*/ 609600 w 771075"/>
              <a:gd name="connsiteY12" fmla="*/ 395026 h 412955"/>
              <a:gd name="connsiteX13" fmla="*/ 618565 w 771075"/>
              <a:gd name="connsiteY13" fmla="*/ 359167 h 412955"/>
              <a:gd name="connsiteX14" fmla="*/ 636494 w 771075"/>
              <a:gd name="connsiteY14" fmla="*/ 251590 h 412955"/>
              <a:gd name="connsiteX15" fmla="*/ 627530 w 771075"/>
              <a:gd name="connsiteY15" fmla="*/ 206767 h 412955"/>
              <a:gd name="connsiteX16" fmla="*/ 770965 w 771075"/>
              <a:gd name="connsiteY16" fmla="*/ 135049 h 412955"/>
              <a:gd name="connsiteX17" fmla="*/ 582706 w 771075"/>
              <a:gd name="connsiteY17" fmla="*/ 579 h 412955"/>
              <a:gd name="connsiteX18" fmla="*/ 385483 w 771075"/>
              <a:gd name="connsiteY18" fmla="*/ 18508 h 412955"/>
              <a:gd name="connsiteX0" fmla="*/ 385483 w 771104"/>
              <a:gd name="connsiteY0" fmla="*/ 18508 h 412955"/>
              <a:gd name="connsiteX1" fmla="*/ 304800 w 771104"/>
              <a:gd name="connsiteY1" fmla="*/ 579 h 412955"/>
              <a:gd name="connsiteX2" fmla="*/ 206188 w 771104"/>
              <a:gd name="connsiteY2" fmla="*/ 36438 h 412955"/>
              <a:gd name="connsiteX3" fmla="*/ 8965 w 771104"/>
              <a:gd name="connsiteY3" fmla="*/ 90226 h 412955"/>
              <a:gd name="connsiteX4" fmla="*/ 0 w 771104"/>
              <a:gd name="connsiteY4" fmla="*/ 144014 h 412955"/>
              <a:gd name="connsiteX5" fmla="*/ 53788 w 771104"/>
              <a:gd name="connsiteY5" fmla="*/ 251590 h 412955"/>
              <a:gd name="connsiteX6" fmla="*/ 98612 w 771104"/>
              <a:gd name="connsiteY6" fmla="*/ 296414 h 412955"/>
              <a:gd name="connsiteX7" fmla="*/ 170330 w 771104"/>
              <a:gd name="connsiteY7" fmla="*/ 341238 h 412955"/>
              <a:gd name="connsiteX8" fmla="*/ 224118 w 771104"/>
              <a:gd name="connsiteY8" fmla="*/ 359167 h 412955"/>
              <a:gd name="connsiteX9" fmla="*/ 268941 w 771104"/>
              <a:gd name="connsiteY9" fmla="*/ 377096 h 412955"/>
              <a:gd name="connsiteX10" fmla="*/ 448236 w 771104"/>
              <a:gd name="connsiteY10" fmla="*/ 395026 h 412955"/>
              <a:gd name="connsiteX11" fmla="*/ 546847 w 771104"/>
              <a:gd name="connsiteY11" fmla="*/ 412955 h 412955"/>
              <a:gd name="connsiteX12" fmla="*/ 609600 w 771104"/>
              <a:gd name="connsiteY12" fmla="*/ 395026 h 412955"/>
              <a:gd name="connsiteX13" fmla="*/ 618565 w 771104"/>
              <a:gd name="connsiteY13" fmla="*/ 359167 h 412955"/>
              <a:gd name="connsiteX14" fmla="*/ 636494 w 771104"/>
              <a:gd name="connsiteY14" fmla="*/ 251590 h 412955"/>
              <a:gd name="connsiteX15" fmla="*/ 654424 w 771104"/>
              <a:gd name="connsiteY15" fmla="*/ 224697 h 412955"/>
              <a:gd name="connsiteX16" fmla="*/ 770965 w 771104"/>
              <a:gd name="connsiteY16" fmla="*/ 135049 h 412955"/>
              <a:gd name="connsiteX17" fmla="*/ 582706 w 771104"/>
              <a:gd name="connsiteY17" fmla="*/ 579 h 412955"/>
              <a:gd name="connsiteX18" fmla="*/ 385483 w 771104"/>
              <a:gd name="connsiteY18" fmla="*/ 18508 h 412955"/>
              <a:gd name="connsiteX0" fmla="*/ 385483 w 773247"/>
              <a:gd name="connsiteY0" fmla="*/ 18508 h 412955"/>
              <a:gd name="connsiteX1" fmla="*/ 304800 w 773247"/>
              <a:gd name="connsiteY1" fmla="*/ 579 h 412955"/>
              <a:gd name="connsiteX2" fmla="*/ 206188 w 773247"/>
              <a:gd name="connsiteY2" fmla="*/ 36438 h 412955"/>
              <a:gd name="connsiteX3" fmla="*/ 8965 w 773247"/>
              <a:gd name="connsiteY3" fmla="*/ 90226 h 412955"/>
              <a:gd name="connsiteX4" fmla="*/ 0 w 773247"/>
              <a:gd name="connsiteY4" fmla="*/ 144014 h 412955"/>
              <a:gd name="connsiteX5" fmla="*/ 53788 w 773247"/>
              <a:gd name="connsiteY5" fmla="*/ 251590 h 412955"/>
              <a:gd name="connsiteX6" fmla="*/ 98612 w 773247"/>
              <a:gd name="connsiteY6" fmla="*/ 296414 h 412955"/>
              <a:gd name="connsiteX7" fmla="*/ 170330 w 773247"/>
              <a:gd name="connsiteY7" fmla="*/ 341238 h 412955"/>
              <a:gd name="connsiteX8" fmla="*/ 224118 w 773247"/>
              <a:gd name="connsiteY8" fmla="*/ 359167 h 412955"/>
              <a:gd name="connsiteX9" fmla="*/ 268941 w 773247"/>
              <a:gd name="connsiteY9" fmla="*/ 377096 h 412955"/>
              <a:gd name="connsiteX10" fmla="*/ 448236 w 773247"/>
              <a:gd name="connsiteY10" fmla="*/ 395026 h 412955"/>
              <a:gd name="connsiteX11" fmla="*/ 546847 w 773247"/>
              <a:gd name="connsiteY11" fmla="*/ 412955 h 412955"/>
              <a:gd name="connsiteX12" fmla="*/ 609600 w 773247"/>
              <a:gd name="connsiteY12" fmla="*/ 395026 h 412955"/>
              <a:gd name="connsiteX13" fmla="*/ 618565 w 773247"/>
              <a:gd name="connsiteY13" fmla="*/ 359167 h 412955"/>
              <a:gd name="connsiteX14" fmla="*/ 636494 w 773247"/>
              <a:gd name="connsiteY14" fmla="*/ 251590 h 412955"/>
              <a:gd name="connsiteX15" fmla="*/ 753035 w 773247"/>
              <a:gd name="connsiteY15" fmla="*/ 278486 h 412955"/>
              <a:gd name="connsiteX16" fmla="*/ 770965 w 773247"/>
              <a:gd name="connsiteY16" fmla="*/ 135049 h 412955"/>
              <a:gd name="connsiteX17" fmla="*/ 582706 w 773247"/>
              <a:gd name="connsiteY17" fmla="*/ 579 h 412955"/>
              <a:gd name="connsiteX18" fmla="*/ 385483 w 773247"/>
              <a:gd name="connsiteY18" fmla="*/ 18508 h 412955"/>
              <a:gd name="connsiteX0" fmla="*/ 385483 w 771978"/>
              <a:gd name="connsiteY0" fmla="*/ 18508 h 412955"/>
              <a:gd name="connsiteX1" fmla="*/ 304800 w 771978"/>
              <a:gd name="connsiteY1" fmla="*/ 579 h 412955"/>
              <a:gd name="connsiteX2" fmla="*/ 206188 w 771978"/>
              <a:gd name="connsiteY2" fmla="*/ 36438 h 412955"/>
              <a:gd name="connsiteX3" fmla="*/ 8965 w 771978"/>
              <a:gd name="connsiteY3" fmla="*/ 90226 h 412955"/>
              <a:gd name="connsiteX4" fmla="*/ 0 w 771978"/>
              <a:gd name="connsiteY4" fmla="*/ 144014 h 412955"/>
              <a:gd name="connsiteX5" fmla="*/ 53788 w 771978"/>
              <a:gd name="connsiteY5" fmla="*/ 251590 h 412955"/>
              <a:gd name="connsiteX6" fmla="*/ 98612 w 771978"/>
              <a:gd name="connsiteY6" fmla="*/ 296414 h 412955"/>
              <a:gd name="connsiteX7" fmla="*/ 170330 w 771978"/>
              <a:gd name="connsiteY7" fmla="*/ 341238 h 412955"/>
              <a:gd name="connsiteX8" fmla="*/ 224118 w 771978"/>
              <a:gd name="connsiteY8" fmla="*/ 359167 h 412955"/>
              <a:gd name="connsiteX9" fmla="*/ 268941 w 771978"/>
              <a:gd name="connsiteY9" fmla="*/ 377096 h 412955"/>
              <a:gd name="connsiteX10" fmla="*/ 448236 w 771978"/>
              <a:gd name="connsiteY10" fmla="*/ 395026 h 412955"/>
              <a:gd name="connsiteX11" fmla="*/ 546847 w 771978"/>
              <a:gd name="connsiteY11" fmla="*/ 412955 h 412955"/>
              <a:gd name="connsiteX12" fmla="*/ 609600 w 771978"/>
              <a:gd name="connsiteY12" fmla="*/ 395026 h 412955"/>
              <a:gd name="connsiteX13" fmla="*/ 618565 w 771978"/>
              <a:gd name="connsiteY13" fmla="*/ 359167 h 412955"/>
              <a:gd name="connsiteX14" fmla="*/ 699247 w 771978"/>
              <a:gd name="connsiteY14" fmla="*/ 403990 h 412955"/>
              <a:gd name="connsiteX15" fmla="*/ 753035 w 771978"/>
              <a:gd name="connsiteY15" fmla="*/ 278486 h 412955"/>
              <a:gd name="connsiteX16" fmla="*/ 770965 w 771978"/>
              <a:gd name="connsiteY16" fmla="*/ 135049 h 412955"/>
              <a:gd name="connsiteX17" fmla="*/ 582706 w 771978"/>
              <a:gd name="connsiteY17" fmla="*/ 579 h 412955"/>
              <a:gd name="connsiteX18" fmla="*/ 385483 w 771978"/>
              <a:gd name="connsiteY18" fmla="*/ 18508 h 412955"/>
              <a:gd name="connsiteX0" fmla="*/ 385483 w 771978"/>
              <a:gd name="connsiteY0" fmla="*/ 18508 h 422295"/>
              <a:gd name="connsiteX1" fmla="*/ 304800 w 771978"/>
              <a:gd name="connsiteY1" fmla="*/ 579 h 422295"/>
              <a:gd name="connsiteX2" fmla="*/ 206188 w 771978"/>
              <a:gd name="connsiteY2" fmla="*/ 36438 h 422295"/>
              <a:gd name="connsiteX3" fmla="*/ 8965 w 771978"/>
              <a:gd name="connsiteY3" fmla="*/ 90226 h 422295"/>
              <a:gd name="connsiteX4" fmla="*/ 0 w 771978"/>
              <a:gd name="connsiteY4" fmla="*/ 144014 h 422295"/>
              <a:gd name="connsiteX5" fmla="*/ 53788 w 771978"/>
              <a:gd name="connsiteY5" fmla="*/ 251590 h 422295"/>
              <a:gd name="connsiteX6" fmla="*/ 98612 w 771978"/>
              <a:gd name="connsiteY6" fmla="*/ 296414 h 422295"/>
              <a:gd name="connsiteX7" fmla="*/ 170330 w 771978"/>
              <a:gd name="connsiteY7" fmla="*/ 341238 h 422295"/>
              <a:gd name="connsiteX8" fmla="*/ 224118 w 771978"/>
              <a:gd name="connsiteY8" fmla="*/ 359167 h 422295"/>
              <a:gd name="connsiteX9" fmla="*/ 268941 w 771978"/>
              <a:gd name="connsiteY9" fmla="*/ 377096 h 422295"/>
              <a:gd name="connsiteX10" fmla="*/ 448236 w 771978"/>
              <a:gd name="connsiteY10" fmla="*/ 421920 h 422295"/>
              <a:gd name="connsiteX11" fmla="*/ 546847 w 771978"/>
              <a:gd name="connsiteY11" fmla="*/ 412955 h 422295"/>
              <a:gd name="connsiteX12" fmla="*/ 609600 w 771978"/>
              <a:gd name="connsiteY12" fmla="*/ 395026 h 422295"/>
              <a:gd name="connsiteX13" fmla="*/ 618565 w 771978"/>
              <a:gd name="connsiteY13" fmla="*/ 359167 h 422295"/>
              <a:gd name="connsiteX14" fmla="*/ 699247 w 771978"/>
              <a:gd name="connsiteY14" fmla="*/ 403990 h 422295"/>
              <a:gd name="connsiteX15" fmla="*/ 753035 w 771978"/>
              <a:gd name="connsiteY15" fmla="*/ 278486 h 422295"/>
              <a:gd name="connsiteX16" fmla="*/ 770965 w 771978"/>
              <a:gd name="connsiteY16" fmla="*/ 135049 h 422295"/>
              <a:gd name="connsiteX17" fmla="*/ 582706 w 771978"/>
              <a:gd name="connsiteY17" fmla="*/ 579 h 422295"/>
              <a:gd name="connsiteX18" fmla="*/ 385483 w 771978"/>
              <a:gd name="connsiteY18" fmla="*/ 18508 h 422295"/>
              <a:gd name="connsiteX0" fmla="*/ 385483 w 771978"/>
              <a:gd name="connsiteY0" fmla="*/ 18508 h 422295"/>
              <a:gd name="connsiteX1" fmla="*/ 304800 w 771978"/>
              <a:gd name="connsiteY1" fmla="*/ 579 h 422295"/>
              <a:gd name="connsiteX2" fmla="*/ 206188 w 771978"/>
              <a:gd name="connsiteY2" fmla="*/ 36438 h 422295"/>
              <a:gd name="connsiteX3" fmla="*/ 8965 w 771978"/>
              <a:gd name="connsiteY3" fmla="*/ 90226 h 422295"/>
              <a:gd name="connsiteX4" fmla="*/ 0 w 771978"/>
              <a:gd name="connsiteY4" fmla="*/ 144014 h 422295"/>
              <a:gd name="connsiteX5" fmla="*/ 53788 w 771978"/>
              <a:gd name="connsiteY5" fmla="*/ 251590 h 422295"/>
              <a:gd name="connsiteX6" fmla="*/ 98612 w 771978"/>
              <a:gd name="connsiteY6" fmla="*/ 296414 h 422295"/>
              <a:gd name="connsiteX7" fmla="*/ 170330 w 771978"/>
              <a:gd name="connsiteY7" fmla="*/ 341238 h 422295"/>
              <a:gd name="connsiteX8" fmla="*/ 224118 w 771978"/>
              <a:gd name="connsiteY8" fmla="*/ 359167 h 422295"/>
              <a:gd name="connsiteX9" fmla="*/ 268941 w 771978"/>
              <a:gd name="connsiteY9" fmla="*/ 377096 h 422295"/>
              <a:gd name="connsiteX10" fmla="*/ 448236 w 771978"/>
              <a:gd name="connsiteY10" fmla="*/ 421920 h 422295"/>
              <a:gd name="connsiteX11" fmla="*/ 546847 w 771978"/>
              <a:gd name="connsiteY11" fmla="*/ 412955 h 422295"/>
              <a:gd name="connsiteX12" fmla="*/ 609600 w 771978"/>
              <a:gd name="connsiteY12" fmla="*/ 395026 h 422295"/>
              <a:gd name="connsiteX13" fmla="*/ 627530 w 771978"/>
              <a:gd name="connsiteY13" fmla="*/ 386061 h 422295"/>
              <a:gd name="connsiteX14" fmla="*/ 699247 w 771978"/>
              <a:gd name="connsiteY14" fmla="*/ 403990 h 422295"/>
              <a:gd name="connsiteX15" fmla="*/ 753035 w 771978"/>
              <a:gd name="connsiteY15" fmla="*/ 278486 h 422295"/>
              <a:gd name="connsiteX16" fmla="*/ 770965 w 771978"/>
              <a:gd name="connsiteY16" fmla="*/ 135049 h 422295"/>
              <a:gd name="connsiteX17" fmla="*/ 582706 w 771978"/>
              <a:gd name="connsiteY17" fmla="*/ 579 h 422295"/>
              <a:gd name="connsiteX18" fmla="*/ 385483 w 771978"/>
              <a:gd name="connsiteY18" fmla="*/ 18508 h 422295"/>
              <a:gd name="connsiteX0" fmla="*/ 385483 w 771978"/>
              <a:gd name="connsiteY0" fmla="*/ 18508 h 422295"/>
              <a:gd name="connsiteX1" fmla="*/ 304800 w 771978"/>
              <a:gd name="connsiteY1" fmla="*/ 579 h 422295"/>
              <a:gd name="connsiteX2" fmla="*/ 206188 w 771978"/>
              <a:gd name="connsiteY2" fmla="*/ 36438 h 422295"/>
              <a:gd name="connsiteX3" fmla="*/ 8965 w 771978"/>
              <a:gd name="connsiteY3" fmla="*/ 90226 h 422295"/>
              <a:gd name="connsiteX4" fmla="*/ 0 w 771978"/>
              <a:gd name="connsiteY4" fmla="*/ 144014 h 422295"/>
              <a:gd name="connsiteX5" fmla="*/ 53788 w 771978"/>
              <a:gd name="connsiteY5" fmla="*/ 251590 h 422295"/>
              <a:gd name="connsiteX6" fmla="*/ 98612 w 771978"/>
              <a:gd name="connsiteY6" fmla="*/ 296414 h 422295"/>
              <a:gd name="connsiteX7" fmla="*/ 170330 w 771978"/>
              <a:gd name="connsiteY7" fmla="*/ 341238 h 422295"/>
              <a:gd name="connsiteX8" fmla="*/ 224118 w 771978"/>
              <a:gd name="connsiteY8" fmla="*/ 359167 h 422295"/>
              <a:gd name="connsiteX9" fmla="*/ 268941 w 771978"/>
              <a:gd name="connsiteY9" fmla="*/ 377096 h 422295"/>
              <a:gd name="connsiteX10" fmla="*/ 448236 w 771978"/>
              <a:gd name="connsiteY10" fmla="*/ 421920 h 422295"/>
              <a:gd name="connsiteX11" fmla="*/ 546847 w 771978"/>
              <a:gd name="connsiteY11" fmla="*/ 412955 h 422295"/>
              <a:gd name="connsiteX12" fmla="*/ 609600 w 771978"/>
              <a:gd name="connsiteY12" fmla="*/ 395026 h 422295"/>
              <a:gd name="connsiteX13" fmla="*/ 672354 w 771978"/>
              <a:gd name="connsiteY13" fmla="*/ 412955 h 422295"/>
              <a:gd name="connsiteX14" fmla="*/ 699247 w 771978"/>
              <a:gd name="connsiteY14" fmla="*/ 403990 h 422295"/>
              <a:gd name="connsiteX15" fmla="*/ 753035 w 771978"/>
              <a:gd name="connsiteY15" fmla="*/ 278486 h 422295"/>
              <a:gd name="connsiteX16" fmla="*/ 770965 w 771978"/>
              <a:gd name="connsiteY16" fmla="*/ 135049 h 422295"/>
              <a:gd name="connsiteX17" fmla="*/ 582706 w 771978"/>
              <a:gd name="connsiteY17" fmla="*/ 579 h 422295"/>
              <a:gd name="connsiteX18" fmla="*/ 385483 w 771978"/>
              <a:gd name="connsiteY18" fmla="*/ 18508 h 422295"/>
              <a:gd name="connsiteX0" fmla="*/ 393676 w 780171"/>
              <a:gd name="connsiteY0" fmla="*/ 18031 h 421818"/>
              <a:gd name="connsiteX1" fmla="*/ 312993 w 780171"/>
              <a:gd name="connsiteY1" fmla="*/ 102 h 421818"/>
              <a:gd name="connsiteX2" fmla="*/ 214381 w 780171"/>
              <a:gd name="connsiteY2" fmla="*/ 9067 h 421818"/>
              <a:gd name="connsiteX3" fmla="*/ 17158 w 780171"/>
              <a:gd name="connsiteY3" fmla="*/ 89749 h 421818"/>
              <a:gd name="connsiteX4" fmla="*/ 8193 w 780171"/>
              <a:gd name="connsiteY4" fmla="*/ 143537 h 421818"/>
              <a:gd name="connsiteX5" fmla="*/ 61981 w 780171"/>
              <a:gd name="connsiteY5" fmla="*/ 251113 h 421818"/>
              <a:gd name="connsiteX6" fmla="*/ 106805 w 780171"/>
              <a:gd name="connsiteY6" fmla="*/ 295937 h 421818"/>
              <a:gd name="connsiteX7" fmla="*/ 178523 w 780171"/>
              <a:gd name="connsiteY7" fmla="*/ 340761 h 421818"/>
              <a:gd name="connsiteX8" fmla="*/ 232311 w 780171"/>
              <a:gd name="connsiteY8" fmla="*/ 358690 h 421818"/>
              <a:gd name="connsiteX9" fmla="*/ 277134 w 780171"/>
              <a:gd name="connsiteY9" fmla="*/ 376619 h 421818"/>
              <a:gd name="connsiteX10" fmla="*/ 456429 w 780171"/>
              <a:gd name="connsiteY10" fmla="*/ 421443 h 421818"/>
              <a:gd name="connsiteX11" fmla="*/ 555040 w 780171"/>
              <a:gd name="connsiteY11" fmla="*/ 412478 h 421818"/>
              <a:gd name="connsiteX12" fmla="*/ 617793 w 780171"/>
              <a:gd name="connsiteY12" fmla="*/ 394549 h 421818"/>
              <a:gd name="connsiteX13" fmla="*/ 680547 w 780171"/>
              <a:gd name="connsiteY13" fmla="*/ 412478 h 421818"/>
              <a:gd name="connsiteX14" fmla="*/ 707440 w 780171"/>
              <a:gd name="connsiteY14" fmla="*/ 403513 h 421818"/>
              <a:gd name="connsiteX15" fmla="*/ 761228 w 780171"/>
              <a:gd name="connsiteY15" fmla="*/ 278009 h 421818"/>
              <a:gd name="connsiteX16" fmla="*/ 779158 w 780171"/>
              <a:gd name="connsiteY16" fmla="*/ 134572 h 421818"/>
              <a:gd name="connsiteX17" fmla="*/ 590899 w 780171"/>
              <a:gd name="connsiteY17" fmla="*/ 102 h 421818"/>
              <a:gd name="connsiteX18" fmla="*/ 393676 w 780171"/>
              <a:gd name="connsiteY18" fmla="*/ 18031 h 42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0171" h="421818">
                <a:moveTo>
                  <a:pt x="393676" y="18031"/>
                </a:moveTo>
                <a:cubicBezTo>
                  <a:pt x="378735" y="6078"/>
                  <a:pt x="342875" y="1596"/>
                  <a:pt x="312993" y="102"/>
                </a:cubicBezTo>
                <a:cubicBezTo>
                  <a:pt x="283111" y="-1392"/>
                  <a:pt x="250264" y="14193"/>
                  <a:pt x="214381" y="9067"/>
                </a:cubicBezTo>
                <a:cubicBezTo>
                  <a:pt x="83766" y="27726"/>
                  <a:pt x="51523" y="67337"/>
                  <a:pt x="17158" y="89749"/>
                </a:cubicBezTo>
                <a:cubicBezTo>
                  <a:pt x="-17207" y="112161"/>
                  <a:pt x="11181" y="125608"/>
                  <a:pt x="8193" y="143537"/>
                </a:cubicBezTo>
                <a:cubicBezTo>
                  <a:pt x="26122" y="179396"/>
                  <a:pt x="40201" y="217454"/>
                  <a:pt x="61981" y="251113"/>
                </a:cubicBezTo>
                <a:cubicBezTo>
                  <a:pt x="73460" y="268853"/>
                  <a:pt x="91012" y="281899"/>
                  <a:pt x="106805" y="295937"/>
                </a:cubicBezTo>
                <a:cubicBezTo>
                  <a:pt x="128872" y="315552"/>
                  <a:pt x="151199" y="329831"/>
                  <a:pt x="178523" y="340761"/>
                </a:cubicBezTo>
                <a:cubicBezTo>
                  <a:pt x="196070" y="347780"/>
                  <a:pt x="214550" y="352231"/>
                  <a:pt x="232311" y="358690"/>
                </a:cubicBezTo>
                <a:cubicBezTo>
                  <a:pt x="247434" y="364189"/>
                  <a:pt x="239781" y="366160"/>
                  <a:pt x="277134" y="376619"/>
                </a:cubicBezTo>
                <a:cubicBezTo>
                  <a:pt x="314487" y="387078"/>
                  <a:pt x="396762" y="414558"/>
                  <a:pt x="456429" y="421443"/>
                </a:cubicBezTo>
                <a:cubicBezTo>
                  <a:pt x="483553" y="424573"/>
                  <a:pt x="527344" y="406939"/>
                  <a:pt x="555040" y="412478"/>
                </a:cubicBezTo>
                <a:cubicBezTo>
                  <a:pt x="575958" y="406502"/>
                  <a:pt x="596875" y="394549"/>
                  <a:pt x="617793" y="394549"/>
                </a:cubicBezTo>
                <a:cubicBezTo>
                  <a:pt x="638711" y="394549"/>
                  <a:pt x="665606" y="410984"/>
                  <a:pt x="680547" y="412478"/>
                </a:cubicBezTo>
                <a:cubicBezTo>
                  <a:pt x="695488" y="413972"/>
                  <a:pt x="693993" y="425925"/>
                  <a:pt x="707440" y="403513"/>
                </a:cubicBezTo>
                <a:cubicBezTo>
                  <a:pt x="720887" y="381102"/>
                  <a:pt x="749275" y="322833"/>
                  <a:pt x="761228" y="278009"/>
                </a:cubicBezTo>
                <a:cubicBezTo>
                  <a:pt x="773181" y="233186"/>
                  <a:pt x="783506" y="141820"/>
                  <a:pt x="779158" y="134572"/>
                </a:cubicBezTo>
                <a:cubicBezTo>
                  <a:pt x="751666" y="88752"/>
                  <a:pt x="713954" y="7341"/>
                  <a:pt x="590899" y="102"/>
                </a:cubicBezTo>
                <a:cubicBezTo>
                  <a:pt x="546076" y="3090"/>
                  <a:pt x="438499" y="15043"/>
                  <a:pt x="393676" y="18031"/>
                </a:cubicBezTo>
                <a:close/>
              </a:path>
            </a:pathLst>
          </a:custGeom>
          <a:solidFill>
            <a:srgbClr val="FF674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26685A3-5F96-05A2-3921-51194B45F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b="1" dirty="0"/>
              <a:t>PV panely na plochých střechách a požární bezpečnost</a:t>
            </a:r>
            <a:endParaRPr lang="en-GB" b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BD61A72-54C0-8AE3-3A57-5F4DD9E8D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S </a:t>
            </a:r>
            <a:r>
              <a:rPr lang="en-GB" sz="2800" dirty="0" err="1"/>
              <a:t>rostoucím</a:t>
            </a:r>
            <a:r>
              <a:rPr lang="en-GB" sz="2800" dirty="0"/>
              <a:t> </a:t>
            </a:r>
            <a:r>
              <a:rPr lang="en-GB" sz="2800" dirty="0" err="1"/>
              <a:t>požadavkem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solární</a:t>
            </a:r>
            <a:r>
              <a:rPr lang="en-GB" sz="2800" dirty="0"/>
              <a:t> </a:t>
            </a:r>
            <a:r>
              <a:rPr lang="en-GB" sz="2800" dirty="0" err="1"/>
              <a:t>energii</a:t>
            </a:r>
            <a:r>
              <a:rPr lang="en-GB" sz="2800" dirty="0"/>
              <a:t> </a:t>
            </a:r>
            <a:r>
              <a:rPr lang="en-GB" sz="2800" dirty="0" err="1"/>
              <a:t>rostou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požadavky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bezpečná</a:t>
            </a:r>
            <a:r>
              <a:rPr lang="en-GB" sz="2800" dirty="0"/>
              <a:t> </a:t>
            </a:r>
            <a:r>
              <a:rPr lang="en-GB" sz="2800" dirty="0" err="1"/>
              <a:t>fotovoltaická</a:t>
            </a:r>
            <a:r>
              <a:rPr lang="en-GB" sz="2800" dirty="0"/>
              <a:t> </a:t>
            </a:r>
            <a:r>
              <a:rPr lang="en-GB" sz="2800" dirty="0" err="1"/>
              <a:t>řešení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plochých</a:t>
            </a:r>
            <a:r>
              <a:rPr lang="en-GB" sz="2800" dirty="0"/>
              <a:t> </a:t>
            </a:r>
            <a:r>
              <a:rPr lang="en-GB" sz="2800" dirty="0" err="1"/>
              <a:t>střechách</a:t>
            </a:r>
            <a:r>
              <a:rPr lang="en-GB" sz="2800" dirty="0"/>
              <a:t>. </a:t>
            </a:r>
            <a:endParaRPr lang="cs-CZ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Od </a:t>
            </a:r>
            <a:r>
              <a:rPr lang="en-GB" sz="2800" dirty="0" err="1"/>
              <a:t>roku</a:t>
            </a:r>
            <a:r>
              <a:rPr lang="en-GB" sz="2800" dirty="0"/>
              <a:t> 2026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nové</a:t>
            </a:r>
            <a:r>
              <a:rPr lang="en-GB" sz="2800" dirty="0"/>
              <a:t> </a:t>
            </a:r>
            <a:r>
              <a:rPr lang="en-GB" sz="2800" dirty="0" err="1"/>
              <a:t>komerční</a:t>
            </a:r>
            <a:r>
              <a:rPr lang="en-GB" sz="2800" dirty="0"/>
              <a:t> a </a:t>
            </a:r>
            <a:r>
              <a:rPr lang="en-GB" sz="2800" dirty="0" err="1"/>
              <a:t>veřejné</a:t>
            </a:r>
            <a:r>
              <a:rPr lang="en-GB" sz="2800" dirty="0"/>
              <a:t> </a:t>
            </a:r>
            <a:r>
              <a:rPr lang="en-GB" sz="2800" dirty="0" err="1"/>
              <a:t>budovy</a:t>
            </a:r>
            <a:r>
              <a:rPr lang="en-GB" sz="2800" dirty="0"/>
              <a:t>, od </a:t>
            </a:r>
            <a:r>
              <a:rPr lang="en-GB" sz="2800" dirty="0" err="1"/>
              <a:t>roku</a:t>
            </a:r>
            <a:r>
              <a:rPr lang="en-GB" sz="2800" dirty="0"/>
              <a:t> 2027 </a:t>
            </a:r>
            <a:r>
              <a:rPr lang="en-GB" sz="2800" dirty="0" err="1"/>
              <a:t>renovované</a:t>
            </a:r>
            <a:r>
              <a:rPr lang="en-GB" sz="2800" dirty="0"/>
              <a:t> </a:t>
            </a:r>
            <a:r>
              <a:rPr lang="en-GB" sz="2800" dirty="0" err="1"/>
              <a:t>stávající</a:t>
            </a:r>
            <a:r>
              <a:rPr lang="en-GB" sz="2800" dirty="0"/>
              <a:t> </a:t>
            </a:r>
            <a:r>
              <a:rPr lang="en-GB" sz="2800" dirty="0" err="1"/>
              <a:t>budovy</a:t>
            </a:r>
            <a:r>
              <a:rPr lang="en-GB" sz="2800" dirty="0"/>
              <a:t> a </a:t>
            </a:r>
            <a:r>
              <a:rPr lang="en-GB" sz="2800" dirty="0" err="1"/>
              <a:t>nejpozději</a:t>
            </a:r>
            <a:r>
              <a:rPr lang="en-GB" sz="2800" dirty="0"/>
              <a:t> do </a:t>
            </a:r>
            <a:r>
              <a:rPr lang="en-GB" sz="2800" dirty="0" err="1"/>
              <a:t>roku</a:t>
            </a:r>
            <a:r>
              <a:rPr lang="en-GB" sz="2800" dirty="0"/>
              <a:t> 2029 </a:t>
            </a:r>
            <a:r>
              <a:rPr lang="en-GB" sz="2800" dirty="0" err="1"/>
              <a:t>nové</a:t>
            </a:r>
            <a:r>
              <a:rPr lang="en-GB" sz="2800" dirty="0"/>
              <a:t> </a:t>
            </a:r>
            <a:r>
              <a:rPr lang="en-GB" sz="2800" dirty="0" err="1"/>
              <a:t>obytné</a:t>
            </a:r>
            <a:r>
              <a:rPr lang="en-GB" sz="2800" dirty="0"/>
              <a:t> </a:t>
            </a:r>
            <a:r>
              <a:rPr lang="en-GB" sz="2800" dirty="0" err="1"/>
              <a:t>budovy</a:t>
            </a:r>
            <a:r>
              <a:rPr lang="en-GB" sz="2800" dirty="0"/>
              <a:t> </a:t>
            </a:r>
            <a:r>
              <a:rPr lang="en-GB" sz="2800" dirty="0" err="1"/>
              <a:t>vybaveny</a:t>
            </a:r>
            <a:r>
              <a:rPr lang="en-GB" sz="2800" dirty="0"/>
              <a:t> </a:t>
            </a:r>
            <a:r>
              <a:rPr lang="en-GB" sz="2800" dirty="0" err="1"/>
              <a:t>fotovoltaickými</a:t>
            </a:r>
            <a:r>
              <a:rPr lang="en-GB" sz="2800" dirty="0"/>
              <a:t> </a:t>
            </a:r>
            <a:r>
              <a:rPr lang="en-GB" sz="2800" dirty="0" err="1"/>
              <a:t>systémy</a:t>
            </a:r>
            <a:r>
              <a:rPr lang="en-GB" sz="2800" dirty="0"/>
              <a:t>.</a:t>
            </a:r>
            <a:endParaRPr lang="cs-CZ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err="1"/>
              <a:t>Průmyslové</a:t>
            </a:r>
            <a:r>
              <a:rPr lang="en-GB" sz="2800" dirty="0"/>
              <a:t> </a:t>
            </a:r>
            <a:r>
              <a:rPr lang="en-GB" sz="2800" dirty="0" err="1"/>
              <a:t>ploché</a:t>
            </a:r>
            <a:r>
              <a:rPr lang="en-GB" sz="2800" dirty="0"/>
              <a:t> </a:t>
            </a:r>
            <a:r>
              <a:rPr lang="en-GB" sz="2800" dirty="0" err="1"/>
              <a:t>střechy</a:t>
            </a:r>
            <a:r>
              <a:rPr lang="en-GB" sz="2800" dirty="0"/>
              <a:t> </a:t>
            </a:r>
            <a:r>
              <a:rPr lang="en-GB" sz="2800" dirty="0" err="1"/>
              <a:t>díky</a:t>
            </a:r>
            <a:r>
              <a:rPr lang="en-GB" sz="2800" dirty="0"/>
              <a:t> </a:t>
            </a:r>
            <a:r>
              <a:rPr lang="en-GB" sz="2800" dirty="0" err="1"/>
              <a:t>své</a:t>
            </a:r>
            <a:r>
              <a:rPr lang="en-GB" sz="2800" dirty="0"/>
              <a:t> </a:t>
            </a:r>
            <a:r>
              <a:rPr lang="en-GB" sz="2800" dirty="0" err="1"/>
              <a:t>velké</a:t>
            </a:r>
            <a:r>
              <a:rPr lang="en-GB" sz="2800" dirty="0"/>
              <a:t> </a:t>
            </a:r>
            <a:r>
              <a:rPr lang="en-GB" sz="2800" dirty="0" err="1"/>
              <a:t>ploše</a:t>
            </a:r>
            <a:r>
              <a:rPr lang="en-GB" sz="2800" dirty="0"/>
              <a:t> a </a:t>
            </a:r>
            <a:r>
              <a:rPr lang="en-GB" sz="2800" dirty="0" err="1"/>
              <a:t>přístupnosti</a:t>
            </a:r>
            <a:r>
              <a:rPr lang="en-GB" sz="2800" dirty="0"/>
              <a:t> </a:t>
            </a:r>
            <a:r>
              <a:rPr lang="en-GB" sz="2800" dirty="0" err="1"/>
              <a:t>nabízejí</a:t>
            </a:r>
            <a:r>
              <a:rPr lang="en-GB" sz="2800" dirty="0"/>
              <a:t> pro to </a:t>
            </a:r>
            <a:r>
              <a:rPr lang="en-GB" sz="2800" dirty="0" err="1"/>
              <a:t>ideální</a:t>
            </a:r>
            <a:r>
              <a:rPr lang="en-GB" sz="2800" dirty="0"/>
              <a:t> </a:t>
            </a:r>
            <a:r>
              <a:rPr lang="en-GB" sz="2800" dirty="0" err="1"/>
              <a:t>podmínky</a:t>
            </a:r>
            <a:r>
              <a:rPr lang="en-GB" sz="2800" dirty="0"/>
              <a:t>. </a:t>
            </a:r>
            <a:r>
              <a:rPr lang="en-GB" sz="2800" dirty="0" err="1"/>
              <a:t>Staví</a:t>
            </a:r>
            <a:r>
              <a:rPr lang="en-GB" sz="2800" dirty="0"/>
              <a:t> </a:t>
            </a:r>
            <a:r>
              <a:rPr lang="en-GB" sz="2800" dirty="0" err="1"/>
              <a:t>však</a:t>
            </a:r>
            <a:r>
              <a:rPr lang="en-GB" sz="2800" dirty="0"/>
              <a:t> </a:t>
            </a:r>
            <a:r>
              <a:rPr lang="en-GB" sz="2800" dirty="0" err="1"/>
              <a:t>také</a:t>
            </a:r>
            <a:r>
              <a:rPr lang="en-GB" sz="2800" dirty="0"/>
              <a:t> </a:t>
            </a:r>
            <a:r>
              <a:rPr lang="en-GB" sz="2800" dirty="0" err="1"/>
              <a:t>před</a:t>
            </a:r>
            <a:r>
              <a:rPr lang="en-GB" sz="2800" dirty="0"/>
              <a:t> </a:t>
            </a:r>
            <a:r>
              <a:rPr lang="en-GB" sz="2800" dirty="0" err="1"/>
              <a:t>projektanty</a:t>
            </a:r>
            <a:r>
              <a:rPr lang="en-GB" sz="2800" dirty="0"/>
              <a:t> </a:t>
            </a:r>
            <a:r>
              <a:rPr lang="en-GB" sz="2800" dirty="0" err="1"/>
              <a:t>nové</a:t>
            </a:r>
            <a:r>
              <a:rPr lang="en-GB" sz="2800" dirty="0"/>
              <a:t> </a:t>
            </a:r>
            <a:r>
              <a:rPr lang="en-GB" sz="2800" dirty="0" err="1"/>
              <a:t>výzvy</a:t>
            </a:r>
            <a:r>
              <a:rPr lang="en-GB" sz="2800" dirty="0"/>
              <a:t> v </a:t>
            </a:r>
            <a:r>
              <a:rPr lang="en-GB" sz="2800" dirty="0" err="1"/>
              <a:t>oblasti</a:t>
            </a:r>
            <a:r>
              <a:rPr lang="en-GB" sz="2800" dirty="0"/>
              <a:t> </a:t>
            </a:r>
            <a:r>
              <a:rPr lang="en-GB" sz="2800" dirty="0" err="1"/>
              <a:t>požární</a:t>
            </a:r>
            <a:r>
              <a:rPr lang="en-GB" sz="2800" dirty="0"/>
              <a:t> </a:t>
            </a:r>
            <a:r>
              <a:rPr lang="en-GB" sz="2800" dirty="0" err="1"/>
              <a:t>bezpečnosti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4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BA04C-0802-C735-072A-12D3D07C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8B5B5-9CCF-4D35-2D48-264C803B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857AA-719F-5D32-CED7-48136658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4B9D4-A786-12FF-057D-79F24D91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43B9C6-A0EF-23ED-3AB0-875784D2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989" y="-19305"/>
            <a:ext cx="6329672" cy="6877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D854B-8B50-5BC7-5EE9-10638904EF32}"/>
              </a:ext>
            </a:extLst>
          </p:cNvPr>
          <p:cNvSpPr txBox="1"/>
          <p:nvPr/>
        </p:nvSpPr>
        <p:spPr>
          <a:xfrm>
            <a:off x="1435370" y="3129005"/>
            <a:ext cx="437992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NAVRŽENÁ ŘEŠENÍ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chemeClr val="bg1">
                    <a:lumMod val="65000"/>
                  </a:schemeClr>
                </a:solidFill>
              </a:rPr>
              <a:t>Řešení 1</a:t>
            </a:r>
            <a:r>
              <a:rPr lang="en-GB" b="1" noProof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skleněné vlákno</a:t>
            </a:r>
            <a:endParaRPr lang="en-GB" noProof="0" dirty="0">
              <a:solidFill>
                <a:schemeClr val="bg1">
                  <a:lumMod val="65000"/>
                </a:schemeClr>
              </a:solidFill>
            </a:endParaRP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chemeClr val="bg1">
                    <a:lumMod val="65000"/>
                  </a:schemeClr>
                </a:solidFill>
              </a:rPr>
              <a:t>Řešení 2,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cementová deska:</a:t>
            </a:r>
            <a:endParaRPr lang="en-GB" noProof="0" dirty="0">
              <a:solidFill>
                <a:schemeClr val="bg1">
                  <a:lumMod val="65000"/>
                </a:schemeClr>
              </a:solidFill>
            </a:endParaRP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b="1" noProof="0" dirty="0"/>
              <a:t>A2 – cementová deska </a:t>
            </a:r>
            <a:r>
              <a:rPr lang="en-GB" b="1" i="1" noProof="0" dirty="0"/>
              <a:t>vs. </a:t>
            </a:r>
            <a:r>
              <a:rPr lang="en-GB" b="1" noProof="0" dirty="0"/>
              <a:t>A1 – izolace</a:t>
            </a: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8 mm A2 – cementová deska</a:t>
            </a: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6 mm A1- Cementová deska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b="1" noProof="0" dirty="0"/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b="1" noProof="0" dirty="0"/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723900" lvl="4"/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F77A8-287C-1D27-391F-E1790CB678A2}"/>
              </a:ext>
            </a:extLst>
          </p:cNvPr>
          <p:cNvSpPr txBox="1"/>
          <p:nvPr/>
        </p:nvSpPr>
        <p:spPr>
          <a:xfrm>
            <a:off x="336096" y="3020806"/>
            <a:ext cx="111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rgbClr val="ED656A"/>
                </a:solidFill>
              </a:rPr>
              <a:t>03|</a:t>
            </a:r>
            <a:endParaRPr lang="en-GB" b="1" noProof="0" dirty="0">
              <a:solidFill>
                <a:srgbClr val="ED6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ED88A-BB91-EE1D-70AF-AFF82AC36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A8AD7-6474-9351-5DC5-60A073C5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6E588-E5FA-2AE0-78F9-50D45A41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80608-A69E-AD34-C45B-E4E83098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21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4F153-D949-059B-63DA-E7536D58C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 dirty="0"/>
              <a:t>Řešení 2 – Cementová dřevotřísková deska </a:t>
            </a:r>
            <a:r>
              <a:rPr lang="en-GB" i="1" noProof="0" dirty="0"/>
              <a:t>vs. </a:t>
            </a:r>
            <a:r>
              <a:rPr lang="en-GB" noProof="0" dirty="0"/>
              <a:t>MW</a:t>
            </a:r>
          </a:p>
          <a:p>
            <a:endParaRPr lang="en-GB" noProof="0" dirty="0"/>
          </a:p>
        </p:txBody>
      </p:sp>
      <p:pic>
        <p:nvPicPr>
          <p:cNvPr id="6" name="Grafik 14" descr="Ein Bild, das draußen, Himmel, Gebäude, Solarzelle enthält.&#10;&#10;KI-generierte Inhalte können fehlerhaft sein.">
            <a:extLst>
              <a:ext uri="{FF2B5EF4-FFF2-40B4-BE49-F238E27FC236}">
                <a16:creationId xmlns:a16="http://schemas.microsoft.com/office/drawing/2014/main" id="{268A43AC-0348-E235-C3F5-CAA3B162E1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52918" y="2047014"/>
            <a:ext cx="4322224" cy="3241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5DA97-9816-3A06-FD75-7167D72A5E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883" y="1480997"/>
            <a:ext cx="3412117" cy="43479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5064A2-4419-4539-52DA-71CBB4CFBD7A}"/>
              </a:ext>
            </a:extLst>
          </p:cNvPr>
          <p:cNvSpPr txBox="1"/>
          <p:nvPr/>
        </p:nvSpPr>
        <p:spPr>
          <a:xfrm>
            <a:off x="506324" y="1449033"/>
            <a:ext cx="49896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/>
              <a:t>Na základě předběžných jednání s pojišťovnami byl počet fotovoltaických panelů zvýšen na 12 modulů.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noProof="0" dirty="0"/>
              <a:t>Cílem bylo simulovat náročnější a </a:t>
            </a:r>
            <a:r>
              <a:rPr lang="en-GB" b="1" noProof="0" dirty="0" err="1"/>
              <a:t>realističtější</a:t>
            </a:r>
            <a:r>
              <a:rPr lang="en-GB" b="1" noProof="0" dirty="0"/>
              <a:t> </a:t>
            </a:r>
            <a:r>
              <a:rPr lang="en-GB" b="1" noProof="0" dirty="0" err="1"/>
              <a:t>nastavení</a:t>
            </a:r>
            <a:r>
              <a:rPr lang="cs-CZ" b="1" noProof="0" dirty="0"/>
              <a:t>.</a:t>
            </a:r>
            <a:endParaRPr lang="en-GB" b="1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/>
              <a:t>Srovnání s plně nehořlavou </a:t>
            </a:r>
            <a:r>
              <a:rPr lang="en-GB" noProof="0" dirty="0" err="1"/>
              <a:t>střechou</a:t>
            </a:r>
            <a:r>
              <a:rPr lang="en-GB" noProof="0" dirty="0"/>
              <a:t> A1</a:t>
            </a:r>
            <a:r>
              <a:rPr lang="cs-CZ" noProof="0" dirty="0"/>
              <a:t>.</a:t>
            </a: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C78A6-295E-1A75-7DCD-658D7944EFB8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2914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89CF-AD16-5352-FB1B-D02A4EB04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CD152-E1E5-D1D1-67B7-B2B895D7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A7210-448B-85D4-772B-6C15FEDE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70CC5-A83D-7349-E428-36291DD3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17" name="Grafik 25">
            <a:extLst>
              <a:ext uri="{FF2B5EF4-FFF2-40B4-BE49-F238E27FC236}">
                <a16:creationId xmlns:a16="http://schemas.microsoft.com/office/drawing/2014/main" id="{5B9D9843-F5D2-6865-FF1E-5378FBEFAD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/>
          <a:stretch>
            <a:fillRect/>
          </a:stretch>
        </p:blipFill>
        <p:spPr>
          <a:xfrm>
            <a:off x="722200" y="1278174"/>
            <a:ext cx="2349116" cy="25932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B96F3A-2CA7-BA20-D2E3-022AAFE601FC}"/>
              </a:ext>
            </a:extLst>
          </p:cNvPr>
          <p:cNvSpPr txBox="1"/>
          <p:nvPr/>
        </p:nvSpPr>
        <p:spPr>
          <a:xfrm>
            <a:off x="84819" y="4038128"/>
            <a:ext cx="3959679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noProof="0" dirty="0"/>
              <a:t>Vrstvy shora dolů:</a:t>
            </a:r>
          </a:p>
          <a:p>
            <a:endParaRPr lang="en-GB" sz="1600" noProof="0" dirty="0"/>
          </a:p>
          <a:p>
            <a:pPr marL="800100" lvl="1" indent="-342900">
              <a:buFont typeface="+mj-lt"/>
              <a:buAutoNum type="alphaUcPeriod"/>
            </a:pPr>
            <a:r>
              <a:rPr lang="en-GB" sz="1600" noProof="0" dirty="0"/>
              <a:t>PVC </a:t>
            </a:r>
            <a:r>
              <a:rPr lang="cs-CZ" sz="1600" noProof="0" dirty="0"/>
              <a:t>fólie</a:t>
            </a:r>
            <a:r>
              <a:rPr lang="en-GB" sz="1600" noProof="0" dirty="0"/>
              <a:t> (1 vrstva)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600" noProof="0" dirty="0"/>
              <a:t>Cementová dřevotřísková deska (A2, 12 mm)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600" noProof="0" dirty="0"/>
              <a:t>EPS izolace, DAA pro použité střechy (DIN 4108-10)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600" noProof="0" dirty="0"/>
              <a:t>PE fólie jako parozábrana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600" noProof="0" dirty="0"/>
              <a:t>Trapézový </a:t>
            </a:r>
            <a:r>
              <a:rPr lang="en-GB" sz="1600" noProof="0" dirty="0" err="1"/>
              <a:t>ocelový</a:t>
            </a:r>
            <a:r>
              <a:rPr lang="en-GB" sz="1600" noProof="0" dirty="0"/>
              <a:t> </a:t>
            </a:r>
            <a:r>
              <a:rPr lang="cs-CZ" sz="1600" noProof="0" dirty="0"/>
              <a:t>plech</a:t>
            </a:r>
            <a:endParaRPr lang="en-GB" sz="1600" noProof="0" dirty="0"/>
          </a:p>
          <a:p>
            <a:pPr marL="800100" lvl="1" indent="-342900">
              <a:buFont typeface="+mj-lt"/>
              <a:buAutoNum type="alphaUcPeriod"/>
            </a:pPr>
            <a:endParaRPr lang="en-GB" sz="1600" noProof="0" dirty="0"/>
          </a:p>
          <a:p>
            <a:pPr marL="800100" lvl="1" indent="-342900">
              <a:buFont typeface="+mj-lt"/>
              <a:buAutoNum type="alphaUcPeriod"/>
            </a:pPr>
            <a:endParaRPr lang="en-GB" sz="1600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C387A8-476D-2009-599D-630ADA2FA39D}"/>
              </a:ext>
            </a:extLst>
          </p:cNvPr>
          <p:cNvGrpSpPr/>
          <p:nvPr/>
        </p:nvGrpSpPr>
        <p:grpSpPr>
          <a:xfrm>
            <a:off x="6595554" y="1351026"/>
            <a:ext cx="5111448" cy="4762736"/>
            <a:chOff x="6895180" y="1506639"/>
            <a:chExt cx="4814612" cy="4486927"/>
          </a:xfrm>
        </p:grpSpPr>
        <p:pic>
          <p:nvPicPr>
            <p:cNvPr id="31" name="Grafik 23">
              <a:extLst>
                <a:ext uri="{FF2B5EF4-FFF2-40B4-BE49-F238E27FC236}">
                  <a16:creationId xmlns:a16="http://schemas.microsoft.com/office/drawing/2014/main" id="{6DBC5988-ED09-FFEA-BDCC-689F940A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416"/>
            <a:stretch>
              <a:fillRect/>
            </a:stretch>
          </p:blipFill>
          <p:spPr>
            <a:xfrm>
              <a:off x="7441900" y="1506639"/>
              <a:ext cx="2082579" cy="239830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F0C426-EF92-CCFB-3E18-B5FD69C7201A}"/>
                </a:ext>
              </a:extLst>
            </p:cNvPr>
            <p:cNvSpPr txBox="1"/>
            <p:nvPr/>
          </p:nvSpPr>
          <p:spPr>
            <a:xfrm>
              <a:off x="6895180" y="4282841"/>
              <a:ext cx="4814612" cy="1710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800100" lvl="1" indent="-342900">
                <a:buFont typeface="+mj-lt"/>
                <a:buAutoNum type="alphaUcPeriod"/>
              </a:pPr>
              <a:r>
                <a:rPr lang="en-GB" sz="1600" noProof="0" dirty="0"/>
                <a:t>PVC </a:t>
              </a:r>
              <a:r>
                <a:rPr lang="cs-CZ" sz="1600" noProof="0" dirty="0"/>
                <a:t>fólie</a:t>
              </a:r>
              <a:r>
                <a:rPr lang="en-GB" sz="1600" noProof="0" dirty="0"/>
                <a:t> (1 vrstva)</a:t>
              </a:r>
            </a:p>
            <a:p>
              <a:pPr marL="800100" lvl="1" indent="-342900">
                <a:buFont typeface="+mj-lt"/>
                <a:buAutoNum type="alphaUcPeriod"/>
              </a:pPr>
              <a:endParaRPr lang="en-GB" sz="1600" noProof="0" dirty="0"/>
            </a:p>
            <a:p>
              <a:pPr marL="800100" lvl="1" indent="-342900">
                <a:buFont typeface="+mj-lt"/>
                <a:buAutoNum type="alphaUcPeriod"/>
              </a:pPr>
              <a:r>
                <a:rPr lang="en-GB" sz="1600" noProof="0" dirty="0"/>
                <a:t>MW, 120 mm</a:t>
              </a:r>
            </a:p>
            <a:p>
              <a:pPr marL="800100" lvl="1" indent="-342900">
                <a:buFont typeface="+mj-lt"/>
                <a:buAutoNum type="alphaUcPeriod"/>
              </a:pPr>
              <a:endParaRPr lang="en-GB" sz="1600" noProof="0" dirty="0"/>
            </a:p>
            <a:p>
              <a:pPr marL="800100" lvl="1" indent="-342900">
                <a:buFont typeface="+mj-lt"/>
                <a:buAutoNum type="alphaUcPeriod"/>
              </a:pPr>
              <a:r>
                <a:rPr lang="en-GB" sz="1600" noProof="0" dirty="0"/>
                <a:t>PE fólie jako parozábrana</a:t>
              </a:r>
            </a:p>
            <a:p>
              <a:pPr marL="800100" lvl="1" indent="-342900">
                <a:buFont typeface="+mj-lt"/>
                <a:buAutoNum type="alphaUcPeriod"/>
              </a:pPr>
              <a:endParaRPr lang="en-GB" sz="1600" noProof="0" dirty="0"/>
            </a:p>
            <a:p>
              <a:pPr marL="800100" lvl="1" indent="-342900">
                <a:buFont typeface="+mj-lt"/>
                <a:buAutoNum type="alphaUcPeriod"/>
              </a:pPr>
              <a:r>
                <a:rPr lang="en-GB" sz="1600" noProof="0" dirty="0"/>
                <a:t>Trapézový </a:t>
              </a:r>
              <a:r>
                <a:rPr lang="en-GB" sz="1600" noProof="0" dirty="0" err="1"/>
                <a:t>ocelový</a:t>
              </a:r>
              <a:r>
                <a:rPr lang="en-GB" sz="1600" noProof="0" dirty="0"/>
                <a:t> </a:t>
              </a:r>
              <a:r>
                <a:rPr lang="cs-CZ" sz="1600" noProof="0" dirty="0"/>
                <a:t>plech</a:t>
              </a:r>
              <a:endParaRPr lang="en-GB" sz="1600" noProof="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DD5E54-6710-7C99-C633-0C7CA8E13A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037" y="1278174"/>
            <a:ext cx="2099965" cy="2678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C3C4F-AD8C-A7F7-4C60-2D2E5F516C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33" y="1290190"/>
            <a:ext cx="1990013" cy="2678802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4C1FB5B-D85E-74E3-300D-C69B003FE669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Řešení 2 – Cementová dřevotřísková deska </a:t>
            </a:r>
            <a:r>
              <a:rPr lang="en-GB" i="1" noProof="0" dirty="0"/>
              <a:t>vs. </a:t>
            </a:r>
            <a:r>
              <a:rPr lang="en-GB" noProof="0" dirty="0"/>
              <a:t>MW</a:t>
            </a:r>
          </a:p>
          <a:p>
            <a:endParaRPr lang="en-GB" noProof="0" dirty="0"/>
          </a:p>
        </p:txBody>
      </p:sp>
      <p:sp>
        <p:nvSpPr>
          <p:cNvPr id="16" name="Achteck 6">
            <a:extLst>
              <a:ext uri="{FF2B5EF4-FFF2-40B4-BE49-F238E27FC236}">
                <a16:creationId xmlns:a16="http://schemas.microsoft.com/office/drawing/2014/main" id="{64A239CB-4EE7-B076-BA94-C987AD68AD8E}"/>
              </a:ext>
            </a:extLst>
          </p:cNvPr>
          <p:cNvSpPr/>
          <p:nvPr/>
        </p:nvSpPr>
        <p:spPr>
          <a:xfrm>
            <a:off x="4032722" y="1397640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Achteck 8">
            <a:extLst>
              <a:ext uri="{FF2B5EF4-FFF2-40B4-BE49-F238E27FC236}">
                <a16:creationId xmlns:a16="http://schemas.microsoft.com/office/drawing/2014/main" id="{B09CCF82-3F85-C7FE-C928-81B9670AEA5F}"/>
              </a:ext>
            </a:extLst>
          </p:cNvPr>
          <p:cNvSpPr/>
          <p:nvPr/>
        </p:nvSpPr>
        <p:spPr>
          <a:xfrm>
            <a:off x="10403873" y="1351026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Textfeld 9">
            <a:extLst>
              <a:ext uri="{FF2B5EF4-FFF2-40B4-BE49-F238E27FC236}">
                <a16:creationId xmlns:a16="http://schemas.microsoft.com/office/drawing/2014/main" id="{BEDAF686-4F18-8D25-6725-825E22B031D5}"/>
              </a:ext>
            </a:extLst>
          </p:cNvPr>
          <p:cNvSpPr txBox="1"/>
          <p:nvPr/>
        </p:nvSpPr>
        <p:spPr>
          <a:xfrm>
            <a:off x="3477846" y="1768038"/>
            <a:ext cx="18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cs typeface="Arial" panose="020B0604020202020204" pitchFamily="34" charset="0"/>
              </a:rPr>
              <a:t>EPS + deska A2</a:t>
            </a:r>
          </a:p>
        </p:txBody>
      </p:sp>
      <p:sp>
        <p:nvSpPr>
          <p:cNvPr id="20" name="Textfeld 10">
            <a:extLst>
              <a:ext uri="{FF2B5EF4-FFF2-40B4-BE49-F238E27FC236}">
                <a16:creationId xmlns:a16="http://schemas.microsoft.com/office/drawing/2014/main" id="{98BDE330-FBFD-E71A-C63E-79C1422486DD}"/>
              </a:ext>
            </a:extLst>
          </p:cNvPr>
          <p:cNvSpPr txBox="1"/>
          <p:nvPr/>
        </p:nvSpPr>
        <p:spPr>
          <a:xfrm>
            <a:off x="9695940" y="1770468"/>
            <a:ext cx="18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cs typeface="Arial" panose="020B0604020202020204" pitchFamily="34" charset="0"/>
              </a:rPr>
              <a:t>A1-MW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AEBF48-E9A6-405E-C2F5-49327E3EAF22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6692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B67A-0063-9F84-DE77-85F7FA83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4EDC9-0023-F78D-BF51-B3367B98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0187-0F3D-47A1-B405-69656B3546EA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9A36B-1473-9B11-E5A7-F43ADE1F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23</a:t>
            </a:fld>
            <a:endParaRPr lang="en-GB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5F08C8-F8C5-C699-21CA-3393354A63D5}"/>
              </a:ext>
            </a:extLst>
          </p:cNvPr>
          <p:cNvSpPr txBox="1">
            <a:spLocks/>
          </p:cNvSpPr>
          <p:nvPr/>
        </p:nvSpPr>
        <p:spPr>
          <a:xfrm>
            <a:off x="5316013" y="6526953"/>
            <a:ext cx="959984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Dr. Emanuela Gallo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D0AE7-15BE-3631-38D4-1370CC52A0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308" y="1549303"/>
            <a:ext cx="8617393" cy="3759393"/>
          </a:xfrm>
          <a:prstGeom prst="rect">
            <a:avLst/>
          </a:prstGeom>
        </p:spPr>
      </p:pic>
      <p:sp>
        <p:nvSpPr>
          <p:cNvPr id="12" name="Textfeld 13">
            <a:extLst>
              <a:ext uri="{FF2B5EF4-FFF2-40B4-BE49-F238E27FC236}">
                <a16:creationId xmlns:a16="http://schemas.microsoft.com/office/drawing/2014/main" id="{626E6F0D-8DC4-0E53-D302-C6B05D566977}"/>
              </a:ext>
            </a:extLst>
          </p:cNvPr>
          <p:cNvSpPr txBox="1"/>
          <p:nvPr/>
        </p:nvSpPr>
        <p:spPr>
          <a:xfrm>
            <a:off x="336096" y="1610170"/>
            <a:ext cx="1499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>
                <a:hlinkClick r:id="rId3"/>
              </a:rPr>
              <a:t>🎥</a:t>
            </a:r>
            <a:r>
              <a:rPr lang="en-GB" noProof="0" dirty="0">
                <a:hlinkClick r:id="rId4"/>
              </a:rPr>
              <a:t>Video</a:t>
            </a:r>
            <a:endParaRPr lang="en-GB" noProof="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87E88F7-B72C-7EEF-598F-7CCD8B525D08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Řešení 2 – Cementová dřevotříska </a:t>
            </a:r>
            <a:r>
              <a:rPr lang="en-GB" i="1" noProof="0" dirty="0"/>
              <a:t>vs. </a:t>
            </a:r>
            <a:r>
              <a:rPr lang="en-GB" noProof="0" dirty="0"/>
              <a:t>MW</a:t>
            </a:r>
          </a:p>
          <a:p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D3DAC-DC6D-9723-F9AE-835C808044D1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39246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11160-94D0-937F-A690-5196D2E7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C62F7-0C23-EC84-43EC-99571423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0187-0F3D-47A1-B405-69656B3546EA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F63C9-DC97-14FA-CBA0-37DFC37B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24</a:t>
            </a:fld>
            <a:endParaRPr lang="en-GB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A8BD04-F0A9-5366-2A9B-2524810F7F60}"/>
              </a:ext>
            </a:extLst>
          </p:cNvPr>
          <p:cNvSpPr txBox="1">
            <a:spLocks/>
          </p:cNvSpPr>
          <p:nvPr/>
        </p:nvSpPr>
        <p:spPr>
          <a:xfrm>
            <a:off x="5316013" y="6526953"/>
            <a:ext cx="959984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Dr. Emanuela Gallo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90FC2-B37C-C4F6-B4B9-F03B7D4AB8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215" y="1660710"/>
            <a:ext cx="2832776" cy="1550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0B72D3-6ABE-FC8E-66D7-C2F7B1DC10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249" y="3956478"/>
            <a:ext cx="3176745" cy="21516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5BCB6D-D085-5445-0544-3E70BAD571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643" y="3936628"/>
            <a:ext cx="2640407" cy="21715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E80344-24E2-D22B-B751-17231E79A2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493" y="3956478"/>
            <a:ext cx="2580768" cy="2171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BCDCDC-D1B1-1EBD-8FDB-B883B0918E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1686161"/>
            <a:ext cx="3387485" cy="15151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E1FEEC8-1F65-14AC-5DDE-5A25B8B1093E}"/>
              </a:ext>
            </a:extLst>
          </p:cNvPr>
          <p:cNvSpPr txBox="1"/>
          <p:nvPr/>
        </p:nvSpPr>
        <p:spPr>
          <a:xfrm>
            <a:off x="232597" y="1291378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Intenzivní hoření po zapálení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5A9EEE-153C-4830-0CD4-58839CB3E8F5}"/>
              </a:ext>
            </a:extLst>
          </p:cNvPr>
          <p:cNvSpPr txBox="1"/>
          <p:nvPr/>
        </p:nvSpPr>
        <p:spPr>
          <a:xfrm>
            <a:off x="3896904" y="1235148"/>
            <a:ext cx="543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Oheň sílí, je třeba jej uhasit (11 min)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779639-F8AF-4B18-B6EF-36F528F97C7C}"/>
              </a:ext>
            </a:extLst>
          </p:cNvPr>
          <p:cNvSpPr txBox="1"/>
          <p:nvPr/>
        </p:nvSpPr>
        <p:spPr>
          <a:xfrm>
            <a:off x="292325" y="345748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Požární škody na střeše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194087-E521-3A70-B20D-10B1741645D9}"/>
              </a:ext>
            </a:extLst>
          </p:cNvPr>
          <p:cNvSpPr txBox="1"/>
          <p:nvPr/>
        </p:nvSpPr>
        <p:spPr>
          <a:xfrm>
            <a:off x="7926828" y="347468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Požární škody na MW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E9842-18B7-52A0-2663-2A02D02CE1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85" y="3956478"/>
            <a:ext cx="2873617" cy="2112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C65966-035D-3664-1EDF-3FFFE986AE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695" y="1686426"/>
            <a:ext cx="2448947" cy="1517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F00EFF-4221-B1A5-7356-6209876BEB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793" y="1686161"/>
            <a:ext cx="2216264" cy="1517641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B739800-9F66-4DB3-1C32-981B1B4C8E23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A1 – Izolace z minerální vlny</a:t>
            </a:r>
          </a:p>
          <a:p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6630A-53EB-95D3-A258-F36EF8762C09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10792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891A-F582-7292-6CC5-DF8F3CBA1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B5D47-8A71-8029-8BB6-111693B1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DFA8B-EDFF-3AB5-64FD-CFF9DD89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B3FC1-FEC9-6B2D-3B78-BE35EB7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25</a:t>
            </a:fld>
            <a:endParaRPr lang="en-GB" noProof="0" dirty="0"/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0BD0C9D3-237E-D75E-B7F8-CE7386A158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02" y="2268780"/>
            <a:ext cx="5272201" cy="3464476"/>
          </a:xfrm>
          <a:prstGeom prst="rect">
            <a:avLst/>
          </a:prstGeom>
        </p:spPr>
      </p:pic>
      <p:pic>
        <p:nvPicPr>
          <p:cNvPr id="7" name="Grafik 14">
            <a:extLst>
              <a:ext uri="{FF2B5EF4-FFF2-40B4-BE49-F238E27FC236}">
                <a16:creationId xmlns:a16="http://schemas.microsoft.com/office/drawing/2014/main" id="{6548BB12-82B6-B78C-211F-2CA06A66D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046" y="2268780"/>
            <a:ext cx="5998410" cy="3464476"/>
          </a:xfrm>
          <a:prstGeom prst="rect">
            <a:avLst/>
          </a:prstGeom>
        </p:spPr>
      </p:pic>
      <p:sp>
        <p:nvSpPr>
          <p:cNvPr id="8" name="Pfeil: nach links 3">
            <a:extLst>
              <a:ext uri="{FF2B5EF4-FFF2-40B4-BE49-F238E27FC236}">
                <a16:creationId xmlns:a16="http://schemas.microsoft.com/office/drawing/2014/main" id="{27E72E27-2544-493F-3499-F65F93CC9D25}"/>
              </a:ext>
            </a:extLst>
          </p:cNvPr>
          <p:cNvSpPr/>
          <p:nvPr/>
        </p:nvSpPr>
        <p:spPr>
          <a:xfrm>
            <a:off x="8398733" y="2523996"/>
            <a:ext cx="1155175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/>
              <a:t>&gt; 900 °C</a:t>
            </a:r>
          </a:p>
        </p:txBody>
      </p:sp>
      <p:sp>
        <p:nvSpPr>
          <p:cNvPr id="9" name="Pfeil: nach links 5">
            <a:extLst>
              <a:ext uri="{FF2B5EF4-FFF2-40B4-BE49-F238E27FC236}">
                <a16:creationId xmlns:a16="http://schemas.microsoft.com/office/drawing/2014/main" id="{7C5688AC-44EA-ACCD-762A-EDBFC3440C83}"/>
              </a:ext>
            </a:extLst>
          </p:cNvPr>
          <p:cNvSpPr/>
          <p:nvPr/>
        </p:nvSpPr>
        <p:spPr>
          <a:xfrm>
            <a:off x="2976457" y="4328985"/>
            <a:ext cx="1227182" cy="484632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noProof="0" dirty="0"/>
              <a:t>&lt; 100 °C</a:t>
            </a:r>
          </a:p>
        </p:txBody>
      </p:sp>
      <p:sp>
        <p:nvSpPr>
          <p:cNvPr id="10" name="Achteck 6">
            <a:extLst>
              <a:ext uri="{FF2B5EF4-FFF2-40B4-BE49-F238E27FC236}">
                <a16:creationId xmlns:a16="http://schemas.microsoft.com/office/drawing/2014/main" id="{5665367A-BD5D-1154-AE97-B4F837068C3F}"/>
              </a:ext>
            </a:extLst>
          </p:cNvPr>
          <p:cNvSpPr/>
          <p:nvPr/>
        </p:nvSpPr>
        <p:spPr>
          <a:xfrm>
            <a:off x="2724978" y="1628800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Achteck 8">
            <a:extLst>
              <a:ext uri="{FF2B5EF4-FFF2-40B4-BE49-F238E27FC236}">
                <a16:creationId xmlns:a16="http://schemas.microsoft.com/office/drawing/2014/main" id="{FE1353F4-55C0-BEE7-74E9-752FB35F427C}"/>
              </a:ext>
            </a:extLst>
          </p:cNvPr>
          <p:cNvSpPr/>
          <p:nvPr/>
        </p:nvSpPr>
        <p:spPr>
          <a:xfrm>
            <a:off x="7752184" y="1721848"/>
            <a:ext cx="432048" cy="369332"/>
          </a:xfrm>
          <a:prstGeom prst="oct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Textfeld 9">
            <a:extLst>
              <a:ext uri="{FF2B5EF4-FFF2-40B4-BE49-F238E27FC236}">
                <a16:creationId xmlns:a16="http://schemas.microsoft.com/office/drawing/2014/main" id="{C835CD08-92AD-BC45-285C-A7A3827094B3}"/>
              </a:ext>
            </a:extLst>
          </p:cNvPr>
          <p:cNvSpPr txBox="1"/>
          <p:nvPr/>
        </p:nvSpPr>
        <p:spPr>
          <a:xfrm>
            <a:off x="3359696" y="1672043"/>
            <a:ext cx="18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cs typeface="Arial" panose="020B0604020202020204" pitchFamily="34" charset="0"/>
              </a:rPr>
              <a:t>EPS + deska A2</a:t>
            </a:r>
          </a:p>
        </p:txBody>
      </p:sp>
      <p:sp>
        <p:nvSpPr>
          <p:cNvPr id="13" name="Textfeld 10">
            <a:extLst>
              <a:ext uri="{FF2B5EF4-FFF2-40B4-BE49-F238E27FC236}">
                <a16:creationId xmlns:a16="http://schemas.microsoft.com/office/drawing/2014/main" id="{48D2DB59-4AE7-A7F8-B772-27512DE2B87F}"/>
              </a:ext>
            </a:extLst>
          </p:cNvPr>
          <p:cNvSpPr txBox="1"/>
          <p:nvPr/>
        </p:nvSpPr>
        <p:spPr>
          <a:xfrm>
            <a:off x="8328248" y="1672043"/>
            <a:ext cx="18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cs typeface="Arial" panose="020B0604020202020204" pitchFamily="34" charset="0"/>
              </a:rPr>
              <a:t>A1-MW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2C48F47-D33A-78B3-48C0-D12AAF90B9C9}"/>
              </a:ext>
            </a:extLst>
          </p:cNvPr>
          <p:cNvSpPr txBox="1">
            <a:spLocks/>
          </p:cNvSpPr>
          <p:nvPr/>
        </p:nvSpPr>
        <p:spPr>
          <a:xfrm>
            <a:off x="848490" y="7199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A2-Cementová dřevotřísková deska </a:t>
            </a:r>
            <a:r>
              <a:rPr lang="en-GB" i="1" noProof="0" dirty="0"/>
              <a:t>vs </a:t>
            </a:r>
            <a:r>
              <a:rPr lang="en-GB" noProof="0" dirty="0"/>
              <a:t> A1-MW</a:t>
            </a:r>
          </a:p>
          <a:p>
            <a:endParaRPr lang="en-GB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3E5F62-1F2E-2692-F42F-E73FE0D7BE4B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33825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039D-05BF-56CD-38A9-6B6AA2D3C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C101CD-EF09-09F4-9299-73AB877C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72695-2012-335B-675B-72B1BC43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79FFA-22BE-ACA4-C5F5-21DEFF6C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26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2D53-C9B4-3A30-E40F-B69900D4F38F}"/>
              </a:ext>
            </a:extLst>
          </p:cNvPr>
          <p:cNvSpPr txBox="1"/>
          <p:nvPr/>
        </p:nvSpPr>
        <p:spPr>
          <a:xfrm>
            <a:off x="3756863" y="1449033"/>
            <a:ext cx="784140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/>
              <a:t>Cementová dřevotřísková deska bezpečně:</a:t>
            </a:r>
          </a:p>
          <a:p>
            <a:endParaRPr lang="en-GB" b="1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b="1" noProof="0" dirty="0"/>
              <a:t>Zabraňuje vertikálnímu </a:t>
            </a:r>
            <a:r>
              <a:rPr lang="en-GB" noProof="0" dirty="0"/>
              <a:t>šíření</a:t>
            </a:r>
            <a:r>
              <a:rPr lang="en-GB" b="1" noProof="0" dirty="0"/>
              <a:t> ohně </a:t>
            </a:r>
            <a:r>
              <a:rPr lang="en-GB" noProof="0" dirty="0"/>
              <a:t>do </a:t>
            </a:r>
            <a:r>
              <a:rPr lang="en-GB" noProof="0" dirty="0" err="1"/>
              <a:t>střechy</a:t>
            </a:r>
            <a:r>
              <a:rPr lang="cs-CZ" noProof="0" dirty="0"/>
              <a:t>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b="1" noProof="0" dirty="0"/>
              <a:t>Zmírňuje horizontální šíření ohně </a:t>
            </a:r>
            <a:r>
              <a:rPr lang="en-GB" noProof="0" dirty="0"/>
              <a:t>po střeše rozptylováním tepelné energie a snižováním zpětného záření způsobeného </a:t>
            </a:r>
            <a:r>
              <a:rPr lang="en-GB" noProof="0" dirty="0" err="1"/>
              <a:t>fotovoltaickými</a:t>
            </a:r>
            <a:r>
              <a:rPr lang="en-GB" noProof="0" dirty="0"/>
              <a:t> </a:t>
            </a:r>
            <a:r>
              <a:rPr lang="en-GB" noProof="0" dirty="0" err="1"/>
              <a:t>panely</a:t>
            </a:r>
            <a:r>
              <a:rPr lang="cs-CZ" dirty="0"/>
              <a:t>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b="1" noProof="0" dirty="0"/>
              <a:t>Zabraňuje vznícení a trvalému hoření </a:t>
            </a:r>
            <a:r>
              <a:rPr lang="en-GB" noProof="0" dirty="0" err="1"/>
              <a:t>hydroizolační</a:t>
            </a:r>
            <a:r>
              <a:rPr lang="en-GB" noProof="0" dirty="0"/>
              <a:t> </a:t>
            </a:r>
            <a:r>
              <a:rPr lang="en-GB" noProof="0" dirty="0" err="1"/>
              <a:t>membrány</a:t>
            </a:r>
            <a:r>
              <a:rPr lang="cs-CZ" noProof="0" dirty="0"/>
              <a:t>.</a:t>
            </a: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r>
              <a:rPr lang="en-GB" b="1" noProof="0" dirty="0"/>
              <a:t>Střecha MW:</a:t>
            </a:r>
          </a:p>
          <a:p>
            <a:r>
              <a:rPr lang="en-GB" noProof="0" dirty="0"/>
              <a:t>Požár se rychle rozšířil a během 5 minut se stal nekontrolovatelným. </a:t>
            </a:r>
          </a:p>
          <a:p>
            <a:r>
              <a:rPr lang="en-GB" noProof="0" dirty="0"/>
              <a:t>Plynový hořák musel být z testu odstraněn, aby nedošlo k explozi plynového potrubí. Požár střechy musel být z </a:t>
            </a:r>
            <a:r>
              <a:rPr lang="en-GB" b="1" noProof="0" dirty="0"/>
              <a:t>bezpečnostních a ekologických důvodů</a:t>
            </a:r>
            <a:r>
              <a:rPr lang="en-GB" noProof="0" dirty="0"/>
              <a:t> uhašen po 11 minutách.  </a:t>
            </a:r>
          </a:p>
          <a:p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01EF5B4B-9F5B-FF3D-88DC-A867B9E3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93" y="1476568"/>
            <a:ext cx="2752759" cy="1967930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C95C118B-F91D-A176-0767-42ED75CD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34" y="3739928"/>
            <a:ext cx="2746690" cy="1955066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41275CA-80C3-6D83-77EB-A27D78BB8B8C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Řešení 2 – Cementová dřevotřísková deska </a:t>
            </a:r>
            <a:r>
              <a:rPr lang="en-GB" i="1" noProof="0" dirty="0"/>
              <a:t>vs. </a:t>
            </a:r>
            <a:r>
              <a:rPr lang="en-GB" noProof="0" dirty="0"/>
              <a:t>MW</a:t>
            </a:r>
          </a:p>
          <a:p>
            <a:endParaRPr lang="en-GB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B8016-4063-8E4A-A029-7320844F576D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12891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12355-F1BA-5091-9361-656C7DFC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22C538-F5B6-B938-9788-5488B522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69A87-3519-E598-66D2-70EF7CF2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43476-97F3-DB8A-5947-8578E686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27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3D898-879F-A941-23A4-73E83AD657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"/>
            <a:ext cx="60807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4469C-A640-255E-2B95-C6564C070C20}"/>
              </a:ext>
            </a:extLst>
          </p:cNvPr>
          <p:cNvSpPr txBox="1"/>
          <p:nvPr/>
        </p:nvSpPr>
        <p:spPr>
          <a:xfrm>
            <a:off x="1435370" y="3129005"/>
            <a:ext cx="437992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NAVRŽENÁ ŘEŠENÍ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chemeClr val="bg1">
                    <a:lumMod val="65000"/>
                  </a:schemeClr>
                </a:solidFill>
              </a:rPr>
              <a:t>Řešení 1</a:t>
            </a:r>
            <a:r>
              <a:rPr lang="en-GB" b="1" noProof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skleněné rouno</a:t>
            </a:r>
            <a:endParaRPr lang="en-GB" noProof="0" dirty="0">
              <a:solidFill>
                <a:schemeClr val="bg1">
                  <a:lumMod val="65000"/>
                </a:schemeClr>
              </a:solidFill>
            </a:endParaRP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chemeClr val="bg1">
                    <a:lumMod val="65000"/>
                  </a:schemeClr>
                </a:solidFill>
              </a:rPr>
              <a:t>Řešení 2,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cementová deska:</a:t>
            </a:r>
            <a:endParaRPr lang="en-GB" noProof="0" dirty="0">
              <a:solidFill>
                <a:schemeClr val="bg1">
                  <a:lumMod val="65000"/>
                </a:schemeClr>
              </a:solidFill>
            </a:endParaRP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b="1" noProof="0" dirty="0">
                <a:solidFill>
                  <a:schemeClr val="bg1">
                    <a:lumMod val="65000"/>
                  </a:schemeClr>
                </a:solidFill>
              </a:rPr>
              <a:t>A2 – cementová deska </a:t>
            </a:r>
            <a:r>
              <a:rPr lang="en-GB" b="1" i="1" noProof="0" dirty="0">
                <a:solidFill>
                  <a:schemeClr val="bg1">
                    <a:lumMod val="65000"/>
                  </a:schemeClr>
                </a:solidFill>
              </a:rPr>
              <a:t>vs. </a:t>
            </a:r>
            <a:r>
              <a:rPr lang="en-GB" b="1" noProof="0" dirty="0">
                <a:solidFill>
                  <a:schemeClr val="bg1">
                    <a:lumMod val="65000"/>
                  </a:schemeClr>
                </a:solidFill>
              </a:rPr>
              <a:t>A1 – izolace</a:t>
            </a: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b="1" dirty="0"/>
              <a:t>8 mm A2 – cementová deska</a:t>
            </a:r>
          </a:p>
          <a:p>
            <a:pPr marL="1466850" lvl="5" indent="-285750">
              <a:buClr>
                <a:schemeClr val="tx2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b="1" dirty="0"/>
              <a:t>6 mm A1- Cementová deska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b="1" noProof="0" dirty="0"/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b="1" noProof="0" dirty="0"/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723900" lvl="4"/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EB902-4855-57CC-BB03-5D7B7C502B78}"/>
              </a:ext>
            </a:extLst>
          </p:cNvPr>
          <p:cNvSpPr txBox="1"/>
          <p:nvPr/>
        </p:nvSpPr>
        <p:spPr>
          <a:xfrm>
            <a:off x="336096" y="3020806"/>
            <a:ext cx="111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rgbClr val="ED656A"/>
                </a:solidFill>
              </a:rPr>
              <a:t>03|</a:t>
            </a:r>
            <a:endParaRPr lang="en-GB" b="1" noProof="0" dirty="0">
              <a:solidFill>
                <a:srgbClr val="ED6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B915-C8F1-FA50-637E-DAACB20DB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7B40C-2061-9695-0B71-36F9B474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BA9DF-AE6F-E338-BBDB-423A032A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5EF08-8C6F-CFEC-6634-A1F15C46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28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DFED36-7B64-D922-6C8F-E830D2E92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567503"/>
            <a:ext cx="10439826" cy="641534"/>
          </a:xfrm>
        </p:spPr>
        <p:txBody>
          <a:bodyPr/>
          <a:lstStyle/>
          <a:p>
            <a:r>
              <a:rPr lang="en-GB" noProof="0" dirty="0"/>
              <a:t>Tloušťka a materiály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EAC198-5EF3-EE7F-7A6E-6862B6CC7411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BEF6F9-0231-F115-DA1F-5C6496FA9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61194"/>
              </p:ext>
            </p:extLst>
          </p:nvPr>
        </p:nvGraphicFramePr>
        <p:xfrm>
          <a:off x="4596025" y="1529640"/>
          <a:ext cx="7078971" cy="39935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00971">
                  <a:extLst>
                    <a:ext uri="{9D8B030D-6E8A-4147-A177-3AD203B41FA5}">
                      <a16:colId xmlns:a16="http://schemas.microsoft.com/office/drawing/2014/main" val="1868460606"/>
                    </a:ext>
                  </a:extLst>
                </a:gridCol>
                <a:gridCol w="1147129">
                  <a:extLst>
                    <a:ext uri="{9D8B030D-6E8A-4147-A177-3AD203B41FA5}">
                      <a16:colId xmlns:a16="http://schemas.microsoft.com/office/drawing/2014/main" val="2654137685"/>
                    </a:ext>
                  </a:extLst>
                </a:gridCol>
                <a:gridCol w="1877093">
                  <a:extLst>
                    <a:ext uri="{9D8B030D-6E8A-4147-A177-3AD203B41FA5}">
                      <a16:colId xmlns:a16="http://schemas.microsoft.com/office/drawing/2014/main" val="2823997889"/>
                    </a:ext>
                  </a:extLst>
                </a:gridCol>
                <a:gridCol w="1669274">
                  <a:extLst>
                    <a:ext uri="{9D8B030D-6E8A-4147-A177-3AD203B41FA5}">
                      <a16:colId xmlns:a16="http://schemas.microsoft.com/office/drawing/2014/main" val="1128576538"/>
                    </a:ext>
                  </a:extLst>
                </a:gridCol>
                <a:gridCol w="1184504">
                  <a:extLst>
                    <a:ext uri="{9D8B030D-6E8A-4147-A177-3AD203B41FA5}">
                      <a16:colId xmlns:a16="http://schemas.microsoft.com/office/drawing/2014/main" val="3049650019"/>
                    </a:ext>
                  </a:extLst>
                </a:gridCol>
              </a:tblGrid>
              <a:tr h="793251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Tloušťka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err="1">
                          <a:solidFill>
                            <a:schemeClr val="tx1"/>
                          </a:solidFill>
                        </a:rPr>
                        <a:t>Složení</a:t>
                      </a:r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 materiálu</a:t>
                      </a:r>
                    </a:p>
                    <a:p>
                      <a:pPr algn="ctr"/>
                      <a:endParaRPr lang="en-GB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Vlastnosti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Třída reakce na oheň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017554"/>
                  </a:ext>
                </a:extLst>
              </a:tr>
              <a:tr h="1193667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 err="1">
                          <a:solidFill>
                            <a:schemeClr val="tx1"/>
                          </a:solidFill>
                        </a:rPr>
                        <a:t>Cetris</a:t>
                      </a:r>
                      <a:endParaRPr lang="en-GB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Dřevěná </a:t>
                      </a:r>
                      <a:r>
                        <a:rPr lang="en-GB" sz="1600" noProof="0" dirty="0" err="1">
                          <a:solidFill>
                            <a:schemeClr val="tx1"/>
                          </a:solidFill>
                        </a:rPr>
                        <a:t>vlákna </a:t>
                      </a:r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spojená portlandským cementem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Omezená hořlavost, nízká kouřivost, žádné hořící kapky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A2-s1,d0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578483"/>
                  </a:ext>
                </a:extLst>
              </a:tr>
              <a:tr h="1859901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 err="1">
                          <a:solidFill>
                            <a:schemeClr val="tx1"/>
                          </a:solidFill>
                        </a:rPr>
                        <a:t>Aquapanel</a:t>
                      </a:r>
                      <a:endParaRPr lang="en-GB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Portlandský cement, lehké anorganické kamenivo, </a:t>
                      </a:r>
                      <a:r>
                        <a:rPr lang="en-GB" sz="1600" noProof="0" dirty="0" err="1">
                          <a:solidFill>
                            <a:schemeClr val="tx1"/>
                          </a:solidFill>
                        </a:rPr>
                        <a:t>výztuž</a:t>
                      </a:r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 z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</a:rPr>
                        <a:t>e skelných vláken</a:t>
                      </a:r>
                      <a:endParaRPr lang="en-GB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noProof="0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GB" sz="1600" noProof="0" dirty="0" err="1">
                          <a:solidFill>
                            <a:schemeClr val="tx1"/>
                          </a:solidFill>
                        </a:rPr>
                        <a:t>ysoká</a:t>
                      </a:r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 požární odolnost, žádné hořící kapky, minimální kouřovost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A1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9110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7568153-FE1A-5089-27B5-12D3BCA1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88" y="2183659"/>
            <a:ext cx="2902099" cy="31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46FBA-6748-404B-FA91-CC574A96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31A9A-29AB-E98B-88EB-C8FA6EF0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40406-E64E-8B93-8DF2-89BB3FDDA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60D2A-0382-31F9-5482-A1C782AB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29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96641-E036-4D7F-4462-A32178803848}"/>
              </a:ext>
            </a:extLst>
          </p:cNvPr>
          <p:cNvSpPr txBox="1"/>
          <p:nvPr/>
        </p:nvSpPr>
        <p:spPr>
          <a:xfrm>
            <a:off x="3756863" y="1449033"/>
            <a:ext cx="7379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/>
              <a:t>Cementové desky </a:t>
            </a:r>
            <a:r>
              <a:rPr lang="en-GB" noProof="0" dirty="0"/>
              <a:t>o tloušťce</a:t>
            </a:r>
            <a:r>
              <a:rPr lang="en-GB" b="1" noProof="0" dirty="0"/>
              <a:t> 8 mm a 6 mm:</a:t>
            </a:r>
          </a:p>
          <a:p>
            <a:endParaRPr lang="en-GB" b="1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b="1" noProof="0" dirty="0"/>
              <a:t>Omezily horizontální šíření ohně tím, že zabránily </a:t>
            </a:r>
            <a:r>
              <a:rPr lang="en-GB" noProof="0" dirty="0"/>
              <a:t>trvalému hoření </a:t>
            </a:r>
            <a:r>
              <a:rPr lang="en-GB" noProof="0" dirty="0" err="1"/>
              <a:t>hydroizolační</a:t>
            </a:r>
            <a:r>
              <a:rPr lang="en-GB" noProof="0" dirty="0"/>
              <a:t> </a:t>
            </a:r>
            <a:r>
              <a:rPr lang="cs-CZ" noProof="0" dirty="0"/>
              <a:t>fólie.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b="1" noProof="0" dirty="0"/>
              <a:t>Ome</a:t>
            </a:r>
            <a:r>
              <a:rPr lang="cs-CZ" b="1" noProof="0" dirty="0" err="1"/>
              <a:t>zily</a:t>
            </a:r>
            <a:r>
              <a:rPr lang="en-GB" b="1" noProof="0" dirty="0"/>
              <a:t> </a:t>
            </a:r>
            <a:r>
              <a:rPr lang="en-GB" b="1" noProof="0" dirty="0" err="1"/>
              <a:t>vertikální</a:t>
            </a:r>
            <a:r>
              <a:rPr lang="en-GB" b="1" noProof="0" dirty="0"/>
              <a:t> </a:t>
            </a:r>
            <a:r>
              <a:rPr lang="en-GB" noProof="0" dirty="0"/>
              <a:t>šíření</a:t>
            </a:r>
            <a:r>
              <a:rPr lang="en-GB" b="1" noProof="0" dirty="0"/>
              <a:t> ohně </a:t>
            </a:r>
            <a:r>
              <a:rPr lang="en-GB" noProof="0" dirty="0"/>
              <a:t>do </a:t>
            </a:r>
            <a:r>
              <a:rPr lang="en-GB" noProof="0" dirty="0" err="1"/>
              <a:t>střechy</a:t>
            </a:r>
            <a:r>
              <a:rPr lang="cs-CZ" noProof="0" dirty="0"/>
              <a:t>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noProof="0" dirty="0"/>
              <a:t>Požár na střeše se </a:t>
            </a:r>
            <a:r>
              <a:rPr lang="en-GB" noProof="0" dirty="0" err="1"/>
              <a:t>sám</a:t>
            </a:r>
            <a:r>
              <a:rPr lang="en-GB" noProof="0" dirty="0"/>
              <a:t> </a:t>
            </a:r>
            <a:r>
              <a:rPr lang="en-GB" noProof="0" dirty="0" err="1"/>
              <a:t>uhasil</a:t>
            </a:r>
            <a:r>
              <a:rPr lang="cs-CZ" noProof="0" dirty="0"/>
              <a:t> během zkoušky.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noProof="0" dirty="0"/>
              <a:t>Poškozen byl pouze jeden </a:t>
            </a:r>
            <a:r>
              <a:rPr lang="en-GB" noProof="0" dirty="0" err="1"/>
              <a:t>fotovoltaický</a:t>
            </a:r>
            <a:r>
              <a:rPr lang="en-GB" noProof="0" dirty="0"/>
              <a:t> </a:t>
            </a:r>
            <a:r>
              <a:rPr lang="en-GB" noProof="0" dirty="0" err="1"/>
              <a:t>modul</a:t>
            </a:r>
            <a:r>
              <a:rPr lang="cs-CZ" noProof="0" dirty="0"/>
              <a:t>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noProof="0" dirty="0"/>
              <a:t>Parotěsná zábrana a ocelová konstrukce </a:t>
            </a:r>
            <a:r>
              <a:rPr lang="en-GB" noProof="0" dirty="0" err="1"/>
              <a:t>zůstaly</a:t>
            </a:r>
            <a:r>
              <a:rPr lang="en-GB" noProof="0" dirty="0"/>
              <a:t> </a:t>
            </a:r>
            <a:r>
              <a:rPr lang="en-GB" noProof="0" dirty="0" err="1"/>
              <a:t>nepoškozené</a:t>
            </a:r>
            <a:r>
              <a:rPr lang="cs-CZ" noProof="0" dirty="0"/>
              <a:t>.</a:t>
            </a: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noProof="0" dirty="0"/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D5CB5FA2-AC24-9C63-FAD3-C16E08A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3" y="1211411"/>
            <a:ext cx="2430464" cy="1737523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17CAA595-4AED-9239-6A9B-60F8166D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3028175"/>
            <a:ext cx="2425105" cy="1726165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22EC9DE-6149-24F1-54B4-07D06F344111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Závěry: Cementová dřevotřísková deska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684720-9394-4AC9-DB76-44A48CB58DDB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0A1AA-54F1-0729-6480-B67EF04C47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71828" y="4514717"/>
            <a:ext cx="1867794" cy="23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E1195-BDA5-DEA4-C60B-9B6BF08F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PV panely na plochých střechách a požární bezpečnost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ED4B1-4535-AB8A-56EB-84D0BFCD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Požáry fotovoltaických systémů v</a:t>
            </a:r>
            <a:r>
              <a:rPr lang="en-GB" sz="2800" dirty="0"/>
              <a:t>e </a:t>
            </a:r>
            <a:r>
              <a:rPr lang="en-GB" sz="2800" dirty="0" err="1"/>
              <a:t>skutečnosti</a:t>
            </a:r>
            <a:r>
              <a:rPr lang="en-GB" sz="2800" dirty="0"/>
              <a:t> </a:t>
            </a:r>
            <a:r>
              <a:rPr lang="en-GB" sz="2800" dirty="0" err="1"/>
              <a:t>nezpůsobuje</a:t>
            </a:r>
            <a:r>
              <a:rPr lang="en-GB" sz="2800" dirty="0"/>
              <a:t> </a:t>
            </a:r>
            <a:r>
              <a:rPr lang="en-GB" sz="2800" dirty="0" err="1"/>
              <a:t>střešní</a:t>
            </a:r>
            <a:r>
              <a:rPr lang="en-GB" sz="2800" dirty="0"/>
              <a:t> </a:t>
            </a:r>
            <a:r>
              <a:rPr lang="en-GB" sz="2800" dirty="0" err="1"/>
              <a:t>konstrukce</a:t>
            </a:r>
            <a:r>
              <a:rPr lang="en-GB" sz="2800" dirty="0"/>
              <a:t>, ale </a:t>
            </a:r>
            <a:r>
              <a:rPr lang="en-GB" sz="2800" dirty="0" err="1"/>
              <a:t>elektrické</a:t>
            </a:r>
            <a:r>
              <a:rPr lang="en-GB" sz="2800" dirty="0"/>
              <a:t> </a:t>
            </a:r>
            <a:r>
              <a:rPr lang="en-GB" sz="2800" dirty="0" err="1"/>
              <a:t>závady</a:t>
            </a:r>
            <a:r>
              <a:rPr lang="en-GB" sz="2800" dirty="0"/>
              <a:t>: </a:t>
            </a:r>
            <a:r>
              <a:rPr lang="en-GB" sz="2800" dirty="0" err="1"/>
              <a:t>poškozené</a:t>
            </a:r>
            <a:r>
              <a:rPr lang="en-GB" sz="2800" dirty="0"/>
              <a:t> </a:t>
            </a:r>
            <a:r>
              <a:rPr lang="en-GB" sz="2800" dirty="0" err="1"/>
              <a:t>kabely</a:t>
            </a:r>
            <a:r>
              <a:rPr lang="en-GB" sz="2800" dirty="0"/>
              <a:t>, </a:t>
            </a:r>
            <a:r>
              <a:rPr lang="en-GB" sz="2800" dirty="0" err="1"/>
              <a:t>vadné</a:t>
            </a:r>
            <a:r>
              <a:rPr lang="en-GB" sz="2800" dirty="0"/>
              <a:t> </a:t>
            </a:r>
            <a:r>
              <a:rPr lang="en-GB" sz="2800" dirty="0" err="1"/>
              <a:t>konektory</a:t>
            </a:r>
            <a:r>
              <a:rPr lang="en-GB" sz="2800" dirty="0"/>
              <a:t>, </a:t>
            </a:r>
            <a:r>
              <a:rPr lang="en-GB" sz="2800" dirty="0" err="1"/>
              <a:t>uvolněné</a:t>
            </a:r>
            <a:r>
              <a:rPr lang="en-GB" sz="2800" dirty="0"/>
              <a:t> </a:t>
            </a:r>
            <a:r>
              <a:rPr lang="en-GB" sz="2800" dirty="0" err="1"/>
              <a:t>svorky</a:t>
            </a:r>
            <a:r>
              <a:rPr lang="en-GB" sz="2800" dirty="0"/>
              <a:t>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přehřáté</a:t>
            </a:r>
            <a:r>
              <a:rPr lang="en-GB" sz="2800" dirty="0"/>
              <a:t> </a:t>
            </a:r>
            <a:r>
              <a:rPr lang="en-GB" sz="2800" dirty="0" err="1"/>
              <a:t>střídače</a:t>
            </a:r>
            <a:r>
              <a:rPr lang="en-GB" sz="2800" dirty="0"/>
              <a:t>.</a:t>
            </a:r>
            <a:endParaRPr lang="cs-CZ" sz="2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800" dirty="0" err="1"/>
              <a:t>Zatížení</a:t>
            </a:r>
            <a:r>
              <a:rPr lang="en-GB" sz="2800" dirty="0"/>
              <a:t> </a:t>
            </a:r>
            <a:r>
              <a:rPr lang="en-GB" sz="2800" dirty="0" err="1"/>
              <a:t>větrem</a:t>
            </a:r>
            <a:r>
              <a:rPr lang="en-GB" sz="2800" dirty="0"/>
              <a:t> a </a:t>
            </a:r>
            <a:r>
              <a:rPr lang="en-GB" sz="2800" dirty="0" err="1"/>
              <a:t>sněhem</a:t>
            </a:r>
            <a:r>
              <a:rPr lang="en-GB" sz="2800" dirty="0"/>
              <a:t> </a:t>
            </a:r>
            <a:r>
              <a:rPr lang="en-GB" sz="2800" dirty="0" err="1"/>
              <a:t>může</a:t>
            </a:r>
            <a:r>
              <a:rPr lang="en-GB" sz="2800" dirty="0"/>
              <a:t> </a:t>
            </a:r>
            <a:r>
              <a:rPr lang="en-GB" sz="2800" dirty="0" err="1"/>
              <a:t>tato</a:t>
            </a:r>
            <a:r>
              <a:rPr lang="en-GB" sz="2800" dirty="0"/>
              <a:t> </a:t>
            </a:r>
            <a:r>
              <a:rPr lang="en-GB" sz="2800" dirty="0" err="1"/>
              <a:t>rizika</a:t>
            </a:r>
            <a:r>
              <a:rPr lang="en-GB" sz="2800" dirty="0"/>
              <a:t> </a:t>
            </a:r>
            <a:r>
              <a:rPr lang="en-GB" sz="2800" dirty="0" err="1"/>
              <a:t>dále</a:t>
            </a:r>
            <a:r>
              <a:rPr lang="en-GB" sz="2800" dirty="0"/>
              <a:t> </a:t>
            </a:r>
            <a:r>
              <a:rPr lang="en-GB" sz="2800" dirty="0" err="1"/>
              <a:t>zvýšit</a:t>
            </a:r>
            <a:r>
              <a:rPr lang="en-GB" sz="2800" dirty="0"/>
              <a:t>.</a:t>
            </a:r>
            <a:endParaRPr lang="cs-CZ" sz="2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800" dirty="0" err="1"/>
              <a:t>Pojišťovny</a:t>
            </a:r>
            <a:r>
              <a:rPr lang="en-GB" sz="2800" dirty="0"/>
              <a:t> proto </a:t>
            </a:r>
            <a:r>
              <a:rPr lang="en-GB" sz="2800" dirty="0" err="1"/>
              <a:t>doporučují</a:t>
            </a:r>
            <a:r>
              <a:rPr lang="en-GB" sz="2800" dirty="0"/>
              <a:t> </a:t>
            </a:r>
            <a:r>
              <a:rPr lang="en-GB" sz="2800" dirty="0" err="1"/>
              <a:t>kvalitní</a:t>
            </a:r>
            <a:r>
              <a:rPr lang="en-GB" sz="2800" dirty="0"/>
              <a:t> </a:t>
            </a:r>
            <a:r>
              <a:rPr lang="en-GB" sz="2800" dirty="0" err="1"/>
              <a:t>plánování</a:t>
            </a:r>
            <a:r>
              <a:rPr lang="en-GB" sz="2800" dirty="0"/>
              <a:t>, </a:t>
            </a:r>
            <a:r>
              <a:rPr lang="en-GB" sz="2800" dirty="0" err="1"/>
              <a:t>profesionální</a:t>
            </a:r>
            <a:r>
              <a:rPr lang="en-GB" sz="2800" dirty="0"/>
              <a:t> </a:t>
            </a:r>
            <a:r>
              <a:rPr lang="en-GB" sz="2800" dirty="0" err="1"/>
              <a:t>instalaci</a:t>
            </a:r>
            <a:r>
              <a:rPr lang="en-GB" sz="2800" dirty="0"/>
              <a:t>, </a:t>
            </a:r>
            <a:r>
              <a:rPr lang="en-GB" sz="2800" dirty="0" err="1"/>
              <a:t>certifikované</a:t>
            </a:r>
            <a:r>
              <a:rPr lang="en-GB" sz="2800" dirty="0"/>
              <a:t> </a:t>
            </a:r>
            <a:r>
              <a:rPr lang="en-GB" sz="2800" dirty="0" err="1"/>
              <a:t>komponenty</a:t>
            </a:r>
            <a:r>
              <a:rPr lang="en-GB" sz="2800" dirty="0"/>
              <a:t> a </a:t>
            </a:r>
            <a:r>
              <a:rPr lang="en-GB" sz="2800" dirty="0" err="1"/>
              <a:t>pravidelnou</a:t>
            </a:r>
            <a:r>
              <a:rPr lang="en-GB" sz="2800" dirty="0"/>
              <a:t> </a:t>
            </a:r>
            <a:r>
              <a:rPr lang="en-GB" sz="2800" dirty="0" err="1"/>
              <a:t>údržbu</a:t>
            </a:r>
            <a:r>
              <a:rPr lang="en-GB" sz="280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863ECD-2907-261F-8332-305DAEBE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8CB8-5F7B-4FC9-B3DC-3772FFDB863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B0DC80-2AFD-DF44-1843-6311CFA5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89395-DB38-356A-33F7-8E27D39C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76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1460C-F9F3-6913-70F9-744E90CB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A0F74-3B3F-6F64-A141-C646C906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CF677-FB0E-05F0-A250-9CB59BF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75F31-D0BA-ABF8-7307-5B592871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30</a:t>
            </a:fld>
            <a:endParaRPr lang="en-GB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6212F8-C077-27C8-64B0-E438D576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59" y="-19305"/>
            <a:ext cx="5828002" cy="6877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FCB4F-40DF-74DA-609C-35BCF9456300}"/>
              </a:ext>
            </a:extLst>
          </p:cNvPr>
          <p:cNvSpPr txBox="1"/>
          <p:nvPr/>
        </p:nvSpPr>
        <p:spPr>
          <a:xfrm>
            <a:off x="1495369" y="3309002"/>
            <a:ext cx="4894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ZÁVĚR A DALŠÍ PRÁCE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US" dirty="0"/>
              <a:t>Dostupná dokumentace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Hlavní body a </a:t>
            </a:r>
            <a:r>
              <a:rPr lang="en-GB" dirty="0">
                <a:solidFill>
                  <a:schemeClr val="tx2"/>
                </a:solidFill>
              </a:rPr>
              <a:t>perspektivy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Další aktivity</a:t>
            </a:r>
          </a:p>
          <a:p>
            <a:pPr marL="723900" lvl="4"/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1721E-3276-0FD9-E903-02A0B406F341}"/>
              </a:ext>
            </a:extLst>
          </p:cNvPr>
          <p:cNvSpPr txBox="1"/>
          <p:nvPr/>
        </p:nvSpPr>
        <p:spPr>
          <a:xfrm>
            <a:off x="396095" y="3129005"/>
            <a:ext cx="1133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chemeClr val="accent2">
                    <a:lumMod val="50000"/>
                  </a:schemeClr>
                </a:solidFill>
              </a:rPr>
              <a:t>04|</a:t>
            </a:r>
            <a:endParaRPr lang="en-GB" b="1" noProof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857A2-AD36-4DE8-F3F7-8B14FF9B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1D044-408A-0D9B-8A4B-96DC6DD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B0690-1DB3-AF51-8741-9ECDB96D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9AA9D-7CBA-B242-EDD8-D11BD713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31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CB6C9-45B3-42B7-618A-2CB621BE1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85" y="2279849"/>
            <a:ext cx="4481774" cy="3321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6C647-F9C3-8DE0-C85E-10B95AA00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20" y="2580215"/>
            <a:ext cx="2192326" cy="2914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0116E-895F-6C3F-9646-DA1A4976C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62" y="2580215"/>
            <a:ext cx="2305442" cy="295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F84FBB-B30D-1E45-E364-8C8DC0AD0941}"/>
              </a:ext>
            </a:extLst>
          </p:cNvPr>
          <p:cNvSpPr txBox="1"/>
          <p:nvPr/>
        </p:nvSpPr>
        <p:spPr>
          <a:xfrm>
            <a:off x="695325" y="1645645"/>
            <a:ext cx="110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/>
              <a:t>Zpráva DBI – shrnutí všech provedených experimentů </a:t>
            </a:r>
            <a:r>
              <a:rPr lang="en-GB" b="1" dirty="0"/>
              <a:t>včetně </a:t>
            </a:r>
            <a:r>
              <a:rPr lang="en-US" b="1" dirty="0"/>
              <a:t>vyhodnocení</a:t>
            </a:r>
            <a:r>
              <a:rPr lang="en-GB" b="1" dirty="0"/>
              <a:t> dat a teplot</a:t>
            </a:r>
            <a:r>
              <a:rPr lang="en-GB" b="1" noProof="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5ACD5-5AC9-F031-99C4-037C0A93ED66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04| Závěry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138B504-188C-3D90-B8E4-5DB6B4ED2F9D}"/>
              </a:ext>
            </a:extLst>
          </p:cNvPr>
          <p:cNvSpPr txBox="1">
            <a:spLocks/>
          </p:cNvSpPr>
          <p:nvPr/>
        </p:nvSpPr>
        <p:spPr>
          <a:xfrm>
            <a:off x="848490" y="7199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Dostupná dokumentace</a:t>
            </a:r>
          </a:p>
        </p:txBody>
      </p:sp>
    </p:spTree>
    <p:extLst>
      <p:ext uri="{BB962C8B-B14F-4D97-AF65-F5344CB8AC3E}">
        <p14:creationId xmlns:p14="http://schemas.microsoft.com/office/powerpoint/2010/main" val="11992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39182-236D-72FD-89F0-344A5845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B4CD7-7C41-5227-8EB0-412F121D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46A4-E406-E3D2-38E1-B38BA3A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32</a:t>
            </a:fld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756FC9-521D-0BA3-2ADB-C1BE0BD14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110" y="3019669"/>
            <a:ext cx="2001815" cy="1428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7DF32-A0FD-8865-352F-B4E527D28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708" y="4299024"/>
            <a:ext cx="2001816" cy="1208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90058F-1E53-0E56-BE05-65CBA77EE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458" y="2949008"/>
            <a:ext cx="1867595" cy="26218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37D0D-EBE4-5CEE-ACA7-6D2404C346FF}"/>
              </a:ext>
            </a:extLst>
          </p:cNvPr>
          <p:cNvGrpSpPr/>
          <p:nvPr/>
        </p:nvGrpSpPr>
        <p:grpSpPr>
          <a:xfrm>
            <a:off x="3658841" y="3007203"/>
            <a:ext cx="2806972" cy="2132757"/>
            <a:chOff x="5011843" y="1629029"/>
            <a:chExt cx="4264104" cy="26218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2BE9D9-1A81-CC84-0866-C07FC425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11843" y="1629029"/>
              <a:ext cx="4264104" cy="2621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2C34D6-5092-C25E-1F29-8F66F945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78557" y="1644354"/>
              <a:ext cx="1507359" cy="404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8015D-D9F8-258F-0C00-AD3B3FD1A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11843" y="3931908"/>
              <a:ext cx="964159" cy="3189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E48646-69E4-E568-3362-B7A6E44A1461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04| Závěry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9A3A98-55F4-F523-B141-827C67976321}"/>
              </a:ext>
            </a:extLst>
          </p:cNvPr>
          <p:cNvGrpSpPr/>
          <p:nvPr/>
        </p:nvGrpSpPr>
        <p:grpSpPr>
          <a:xfrm>
            <a:off x="749307" y="2949008"/>
            <a:ext cx="2764345" cy="2190952"/>
            <a:chOff x="7899267" y="849043"/>
            <a:chExt cx="3144373" cy="22588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D0D433-0BF7-00C0-AFD0-8A685972D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99267" y="909042"/>
              <a:ext cx="3127123" cy="2198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B522B8-933B-3F93-70B2-23AB4B6F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436"/>
            <a:stretch>
              <a:fillRect/>
            </a:stretch>
          </p:blipFill>
          <p:spPr>
            <a:xfrm>
              <a:off x="9228047" y="849043"/>
              <a:ext cx="1815593" cy="359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5389D72-9AFA-347D-2198-DAED5D041F4F}"/>
              </a:ext>
            </a:extLst>
          </p:cNvPr>
          <p:cNvSpPr txBox="1">
            <a:spLocks/>
          </p:cNvSpPr>
          <p:nvPr/>
        </p:nvSpPr>
        <p:spPr>
          <a:xfrm>
            <a:off x="848490" y="719903"/>
            <a:ext cx="10439826" cy="64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Dostupná dokumentace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70DDB-7B94-0E2E-98DD-A505249CD034}"/>
              </a:ext>
            </a:extLst>
          </p:cNvPr>
          <p:cNvSpPr txBox="1"/>
          <p:nvPr/>
        </p:nvSpPr>
        <p:spPr>
          <a:xfrm>
            <a:off x="691279" y="1445281"/>
            <a:ext cx="111646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🔗Více informací zde: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u="sng" dirty="0">
                <a:hlinkClick r:id="rId10"/>
              </a:rPr>
              <a:t>https://eumeps.eu/images/_sie/sie-publications/2025-02-pv-panels/2025-factsheet-pvpanels-cement.pdf</a:t>
            </a: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u="sng" dirty="0">
                <a:hlinkClick r:id="rId11"/>
              </a:rPr>
              <a:t>https://eumeps.eu/eumeps-newsroom-sie/publications/pv-systems-on-eps-flat-roofs-reduced-fire-spread-through-glass-fleece-installation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9C9B4-5C92-8939-7AE5-CE1F55F3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1BBD85-F68E-9117-962C-1CB0844E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7894E-3B8E-29F1-4927-88379A8B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F6AF8-5A62-F909-2A1E-FDE4190D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33</a:t>
            </a:fld>
            <a:endParaRPr lang="en-GB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2C737C-925D-379E-6DD9-53A928A3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59" y="-19305"/>
            <a:ext cx="5828002" cy="6877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24BC7B-BF09-8626-1454-9375B596FE71}"/>
              </a:ext>
            </a:extLst>
          </p:cNvPr>
          <p:cNvSpPr txBox="1"/>
          <p:nvPr/>
        </p:nvSpPr>
        <p:spPr>
          <a:xfrm>
            <a:off x="1495369" y="3309002"/>
            <a:ext cx="4894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ZÁVĚR A DALŠÍ PRÁCE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Dostupná dokumentace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US" dirty="0"/>
              <a:t>Hlavní body a </a:t>
            </a:r>
            <a:r>
              <a:rPr lang="en-GB" dirty="0"/>
              <a:t>perspektivy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Další aktivity</a:t>
            </a:r>
          </a:p>
          <a:p>
            <a:pPr marL="723900" lvl="4"/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0D0E2-42EB-BB21-B65E-F0762412A8EE}"/>
              </a:ext>
            </a:extLst>
          </p:cNvPr>
          <p:cNvSpPr txBox="1"/>
          <p:nvPr/>
        </p:nvSpPr>
        <p:spPr>
          <a:xfrm>
            <a:off x="396095" y="3129005"/>
            <a:ext cx="1133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chemeClr val="accent2">
                    <a:lumMod val="50000"/>
                  </a:schemeClr>
                </a:solidFill>
              </a:rPr>
              <a:t>04|</a:t>
            </a:r>
            <a:endParaRPr lang="en-GB" b="1" noProof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30310-BD76-D59B-2C80-71573269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948CA-1A1C-1402-4BD1-AC708CCD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2DF45-D16F-BF33-C726-7B0C2D5D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34</a:t>
            </a:fld>
            <a:endParaRPr lang="fr-B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FAD25B1-6FB3-87ED-1AA3-0C25BF0A8F7F}"/>
              </a:ext>
            </a:extLst>
          </p:cNvPr>
          <p:cNvSpPr txBox="1">
            <a:spLocks/>
          </p:cNvSpPr>
          <p:nvPr/>
        </p:nvSpPr>
        <p:spPr>
          <a:xfrm>
            <a:off x="696090" y="567503"/>
            <a:ext cx="10439826" cy="641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Hlavní body a </a:t>
            </a:r>
            <a:r>
              <a:rPr lang="en-GB" noProof="0" dirty="0"/>
              <a:t>výhled</a:t>
            </a:r>
          </a:p>
          <a:p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E1AE3-9A25-4C31-720B-6FD9DE3AC95F}"/>
              </a:ext>
            </a:extLst>
          </p:cNvPr>
          <p:cNvSpPr txBox="1"/>
          <p:nvPr/>
        </p:nvSpPr>
        <p:spPr>
          <a:xfrm>
            <a:off x="636090" y="1509032"/>
            <a:ext cx="10019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Očekává se, že počet střešních fotovoltaických (PV) systémů výrazně vzroste.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Tento trend zvyšuje potenciální riziko požáru a s ním spojené riziko pro pojišťovny.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noProof="0" dirty="0"/>
              <a:t>Cementové desky představují efektivní a jednoduché stavební řešení pro lehké průmyslové střechy, které pomáhá minimalizovat riziko poškození – nezávisle na typu použité hydroizolace nebo izolace střechy.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916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EEC175-5B73-FC7F-D355-E49732CF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fr-BE" smtClean="0"/>
              <a:t>23-03-26</a:t>
            </a:fld>
            <a:endParaRPr lang="fr-B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E9FE91-E6AA-0680-1DF4-8C25BF43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A23E2F-F34E-A8C9-F15B-10E70EC0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35</a:t>
            </a:fld>
            <a:endParaRPr lang="fr-B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89BF9FC-952D-5DBC-52AB-1F266911D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7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FE261-C6B6-031F-8AC9-FDA917C3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PV panely na plochých střechách a požární bezpečnost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329706-F057-0426-42DB-F521D2874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Evropské </a:t>
            </a:r>
            <a:r>
              <a:rPr lang="en-GB" sz="2800" dirty="0" err="1"/>
              <a:t>sdružení</a:t>
            </a:r>
            <a:r>
              <a:rPr lang="cs-CZ" sz="2800" dirty="0"/>
              <a:t> EPS (EUMEPS) spolu s </a:t>
            </a:r>
            <a:r>
              <a:rPr lang="en-GB" sz="2800" dirty="0"/>
              <a:t>Německý</a:t>
            </a:r>
            <a:r>
              <a:rPr lang="cs-CZ" sz="2800" dirty="0"/>
              <a:t>m</a:t>
            </a:r>
            <a:r>
              <a:rPr lang="en-GB" sz="2800" dirty="0"/>
              <a:t> </a:t>
            </a:r>
            <a:r>
              <a:rPr lang="cs-CZ" sz="2800" dirty="0"/>
              <a:t>sdružením EPS</a:t>
            </a:r>
            <a:r>
              <a:rPr lang="en-GB" sz="2800" dirty="0"/>
              <a:t> (IVH), </a:t>
            </a:r>
            <a:r>
              <a:rPr lang="cs-CZ" sz="2800" dirty="0"/>
              <a:t>provedlo sérii velkorozměrových </a:t>
            </a:r>
            <a:r>
              <a:rPr lang="en-GB" sz="2800" dirty="0" err="1"/>
              <a:t>požárních</a:t>
            </a:r>
            <a:r>
              <a:rPr lang="en-GB" sz="2800" dirty="0"/>
              <a:t> test</a:t>
            </a:r>
            <a:r>
              <a:rPr lang="cs-CZ" sz="2800" dirty="0"/>
              <a:t>ů</a:t>
            </a:r>
            <a:r>
              <a:rPr lang="en-GB" sz="2800" dirty="0"/>
              <a:t> pod </a:t>
            </a:r>
            <a:r>
              <a:rPr lang="cs-CZ" sz="2800" dirty="0"/>
              <a:t>expertním</a:t>
            </a:r>
            <a:r>
              <a:rPr lang="en-GB" sz="2800" dirty="0"/>
              <a:t> </a:t>
            </a:r>
            <a:r>
              <a:rPr lang="en-GB" sz="2800" dirty="0" err="1"/>
              <a:t>dohledem</a:t>
            </a:r>
            <a:r>
              <a:rPr lang="cs-CZ" sz="2800" dirty="0"/>
              <a:t> (KIWA a DBI)</a:t>
            </a:r>
            <a:r>
              <a:rPr lang="en-GB" sz="2800" dirty="0"/>
              <a:t>.</a:t>
            </a:r>
            <a:endParaRPr lang="cs-CZ" sz="2800" dirty="0"/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2800" dirty="0" err="1"/>
              <a:t>Konstrukce</a:t>
            </a:r>
            <a:r>
              <a:rPr lang="en-GB" sz="2800" dirty="0"/>
              <a:t> </a:t>
            </a:r>
            <a:r>
              <a:rPr lang="en-GB" sz="2800" dirty="0" err="1"/>
              <a:t>plochých</a:t>
            </a:r>
            <a:r>
              <a:rPr lang="en-GB" sz="2800" dirty="0"/>
              <a:t> </a:t>
            </a:r>
            <a:r>
              <a:rPr lang="en-GB" sz="2800" dirty="0" err="1"/>
              <a:t>střech</a:t>
            </a:r>
            <a:r>
              <a:rPr lang="en-GB" sz="2800" dirty="0"/>
              <a:t> s </a:t>
            </a:r>
            <a:r>
              <a:rPr lang="en-GB" sz="2800" dirty="0" err="1"/>
              <a:t>různými</a:t>
            </a:r>
            <a:r>
              <a:rPr lang="en-GB" sz="2800" dirty="0"/>
              <a:t> </a:t>
            </a:r>
            <a:r>
              <a:rPr lang="en-GB" sz="2800" dirty="0" err="1"/>
              <a:t>izolačními</a:t>
            </a:r>
            <a:r>
              <a:rPr lang="en-GB" sz="2800" dirty="0"/>
              <a:t> </a:t>
            </a:r>
            <a:r>
              <a:rPr lang="en-GB" sz="2800" dirty="0" err="1"/>
              <a:t>materiály</a:t>
            </a:r>
            <a:r>
              <a:rPr lang="en-GB" sz="2800" dirty="0"/>
              <a:t> a </a:t>
            </a:r>
            <a:r>
              <a:rPr lang="en-GB" sz="2800" dirty="0" err="1"/>
              <a:t>hydroizolačními</a:t>
            </a:r>
            <a:r>
              <a:rPr lang="en-GB" sz="2800" dirty="0"/>
              <a:t> </a:t>
            </a:r>
            <a:r>
              <a:rPr lang="en-GB" sz="2800" dirty="0" err="1"/>
              <a:t>membránami</a:t>
            </a:r>
            <a:r>
              <a:rPr lang="en-GB" sz="2800" dirty="0"/>
              <a:t> </a:t>
            </a:r>
            <a:r>
              <a:rPr lang="en-GB" sz="2800" dirty="0" err="1"/>
              <a:t>byly</a:t>
            </a:r>
            <a:r>
              <a:rPr lang="en-GB" sz="2800" dirty="0"/>
              <a:t> </a:t>
            </a:r>
            <a:r>
              <a:rPr lang="en-GB" sz="2800" dirty="0" err="1"/>
              <a:t>testovány</a:t>
            </a:r>
            <a:r>
              <a:rPr lang="en-GB" sz="2800" dirty="0"/>
              <a:t> za </a:t>
            </a:r>
            <a:r>
              <a:rPr lang="en-GB" sz="2800" dirty="0" err="1"/>
              <a:t>typického</a:t>
            </a:r>
            <a:r>
              <a:rPr lang="en-GB" sz="2800" dirty="0"/>
              <a:t> po</a:t>
            </a:r>
            <a:r>
              <a:rPr lang="cs-CZ" sz="2800" dirty="0" err="1"/>
              <a:t>žárního</a:t>
            </a:r>
            <a:r>
              <a:rPr lang="en-GB" sz="2800" dirty="0"/>
              <a:t> </a:t>
            </a:r>
            <a:r>
              <a:rPr lang="en-GB" sz="2800" dirty="0" err="1"/>
              <a:t>namáhání</a:t>
            </a:r>
            <a:r>
              <a:rPr lang="en-GB" sz="2800" dirty="0"/>
              <a:t> </a:t>
            </a:r>
            <a:r>
              <a:rPr lang="en-GB" sz="2800" dirty="0" err="1"/>
              <a:t>fotovoltaiky</a:t>
            </a:r>
            <a:r>
              <a:rPr lang="en-GB" sz="2800" dirty="0"/>
              <a:t>. </a:t>
            </a:r>
            <a:endParaRPr lang="cs-CZ" sz="2800" dirty="0"/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2800" dirty="0" err="1"/>
              <a:t>Výsledky</a:t>
            </a:r>
            <a:r>
              <a:rPr lang="en-GB" sz="2800" dirty="0"/>
              <a:t> </a:t>
            </a:r>
            <a:r>
              <a:rPr lang="en-GB" sz="2800" dirty="0" err="1"/>
              <a:t>jasně</a:t>
            </a:r>
            <a:r>
              <a:rPr lang="en-GB" sz="2800" dirty="0"/>
              <a:t> </a:t>
            </a:r>
            <a:r>
              <a:rPr lang="en-GB" sz="2800" dirty="0" err="1"/>
              <a:t>ukazují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rozhodujícím</a:t>
            </a:r>
            <a:r>
              <a:rPr lang="en-GB" sz="2800" dirty="0"/>
              <a:t> </a:t>
            </a:r>
            <a:r>
              <a:rPr lang="en-GB" sz="2800" dirty="0" err="1"/>
              <a:t>faktorem</a:t>
            </a:r>
            <a:r>
              <a:rPr lang="en-GB" sz="2800" dirty="0"/>
              <a:t> pro </a:t>
            </a:r>
            <a:r>
              <a:rPr lang="en-GB" sz="2800" dirty="0" err="1"/>
              <a:t>chování</a:t>
            </a:r>
            <a:r>
              <a:rPr lang="en-GB" sz="2800" dirty="0"/>
              <a:t> </a:t>
            </a:r>
            <a:r>
              <a:rPr lang="en-GB" sz="2800" dirty="0" err="1"/>
              <a:t>při</a:t>
            </a:r>
            <a:r>
              <a:rPr lang="en-GB" sz="2800" dirty="0"/>
              <a:t> </a:t>
            </a:r>
            <a:r>
              <a:rPr lang="en-GB" sz="2800" dirty="0" err="1"/>
              <a:t>požáru</a:t>
            </a:r>
            <a:r>
              <a:rPr lang="en-GB" sz="2800" dirty="0"/>
              <a:t> </a:t>
            </a:r>
            <a:r>
              <a:rPr lang="en-GB" sz="2800" dirty="0" err="1"/>
              <a:t>není</a:t>
            </a:r>
            <a:r>
              <a:rPr lang="en-GB" sz="2800" dirty="0"/>
              <a:t> </a:t>
            </a:r>
            <a:r>
              <a:rPr lang="en-GB" sz="2800" dirty="0" err="1"/>
              <a:t>typ</a:t>
            </a:r>
            <a:r>
              <a:rPr lang="en-GB" sz="2800" dirty="0"/>
              <a:t> </a:t>
            </a:r>
            <a:r>
              <a:rPr lang="en-GB" sz="2800" dirty="0" err="1"/>
              <a:t>izolačního</a:t>
            </a:r>
            <a:r>
              <a:rPr lang="en-GB" sz="2800" dirty="0"/>
              <a:t> </a:t>
            </a:r>
            <a:r>
              <a:rPr lang="en-GB" sz="2800" dirty="0" err="1"/>
              <a:t>materiálu</a:t>
            </a:r>
            <a:r>
              <a:rPr lang="en-GB" sz="2800" dirty="0"/>
              <a:t>, ale </a:t>
            </a:r>
            <a:r>
              <a:rPr lang="en-GB" sz="2800" dirty="0" err="1"/>
              <a:t>struktura</a:t>
            </a:r>
            <a:r>
              <a:rPr lang="en-GB" sz="2800" dirty="0"/>
              <a:t> </a:t>
            </a:r>
            <a:r>
              <a:rPr lang="en-GB" sz="2800" dirty="0" err="1"/>
              <a:t>vrstev</a:t>
            </a:r>
            <a:r>
              <a:rPr lang="en-GB" sz="2800" dirty="0"/>
              <a:t> </a:t>
            </a:r>
            <a:r>
              <a:rPr lang="en-GB" sz="2800" dirty="0" err="1"/>
              <a:t>nad</a:t>
            </a:r>
            <a:r>
              <a:rPr lang="en-GB" sz="2800" dirty="0"/>
              <a:t> </a:t>
            </a:r>
            <a:r>
              <a:rPr lang="en-GB" sz="2800" dirty="0" err="1"/>
              <a:t>izolací</a:t>
            </a:r>
            <a:r>
              <a:rPr lang="en-GB" sz="2800" dirty="0"/>
              <a:t> – </a:t>
            </a:r>
            <a:r>
              <a:rPr lang="en-GB" sz="2800" dirty="0" err="1"/>
              <a:t>zejména</a:t>
            </a:r>
            <a:r>
              <a:rPr lang="en-GB" sz="2800" dirty="0"/>
              <a:t> </a:t>
            </a:r>
            <a:r>
              <a:rPr lang="en-GB" sz="2800" dirty="0" err="1"/>
              <a:t>hydroizolační</a:t>
            </a:r>
            <a:r>
              <a:rPr lang="en-GB" sz="2800" dirty="0"/>
              <a:t> </a:t>
            </a:r>
            <a:r>
              <a:rPr lang="en-GB" sz="2800" dirty="0" err="1"/>
              <a:t>membrány</a:t>
            </a:r>
            <a:r>
              <a:rPr lang="en-GB" sz="2800" dirty="0"/>
              <a:t> a </a:t>
            </a:r>
            <a:r>
              <a:rPr lang="en-GB" sz="2800" dirty="0" err="1"/>
              <a:t>separační</a:t>
            </a:r>
            <a:r>
              <a:rPr lang="en-GB" sz="2800" dirty="0"/>
              <a:t> a </a:t>
            </a:r>
            <a:r>
              <a:rPr lang="en-GB" sz="2800" dirty="0" err="1"/>
              <a:t>ochranné</a:t>
            </a:r>
            <a:r>
              <a:rPr lang="en-GB" sz="2800" dirty="0"/>
              <a:t> </a:t>
            </a:r>
            <a:r>
              <a:rPr lang="en-GB" sz="2800" dirty="0" err="1"/>
              <a:t>vrstvy</a:t>
            </a:r>
            <a:r>
              <a:rPr lang="en-GB" sz="280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0B192-C6CD-DE1C-FE09-01D0570F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8CB8-5F7B-4FC9-B3DC-3772FFDB863A}" type="datetime1">
              <a:rPr lang="fr-BE" smtClean="0"/>
              <a:t>23-03-26</a:t>
            </a:fld>
            <a:endParaRPr lang="fr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D357D1-6507-AD31-DB6C-1CA91EFF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Subject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D33B8-688E-3D05-65BE-CA7A535D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7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0DA06-98FB-05B0-F384-B1C3E161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1C03-FEFA-4E5C-BDBD-AD3182186579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A0A82-A768-B621-64CE-FEAAE96D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E8C4A-0394-008F-1D75-8F82C025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03558-3919-4950-8EFE-D39B5318723B}"/>
              </a:ext>
            </a:extLst>
          </p:cNvPr>
          <p:cNvSpPr txBox="1"/>
          <p:nvPr/>
        </p:nvSpPr>
        <p:spPr>
          <a:xfrm>
            <a:off x="110225" y="2649013"/>
            <a:ext cx="143180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200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02|</a:t>
            </a:r>
            <a:endParaRPr lang="en-GB" sz="2800" b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787DD-6708-E5A1-F562-09CFA843F9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572" y="33740"/>
            <a:ext cx="3483252" cy="3285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90B99-45D0-72E7-F520-FF025A1A3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353" y="2709012"/>
            <a:ext cx="6103824" cy="4161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5EE735-0B38-3606-09CD-1B2B493515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353" y="9057"/>
            <a:ext cx="2698012" cy="3095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FF33E-050E-04E7-DFB1-6384CF778918}"/>
              </a:ext>
            </a:extLst>
          </p:cNvPr>
          <p:cNvSpPr txBox="1"/>
          <p:nvPr/>
        </p:nvSpPr>
        <p:spPr>
          <a:xfrm>
            <a:off x="1591103" y="2889009"/>
            <a:ext cx="387157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VELKOPLOŠNÁ POŽÁRNÍ ZKOUŠKA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/>
              <a:t>Metodika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/>
              <a:t>Kritéria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9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38E0F-32EE-B4C8-D618-B3058E6D8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14C5C-86D6-6BA6-F8B2-BF77294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83ADC-C9BA-6FBD-B618-82D5235DD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24C3C-F71B-3E24-97D5-A3D067CB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396606-2047-3F85-9D97-666C89F65C53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noProof="0" dirty="0"/>
              <a:t>Nastavení a postup</a:t>
            </a:r>
          </a:p>
        </p:txBody>
      </p:sp>
      <p:grpSp>
        <p:nvGrpSpPr>
          <p:cNvPr id="12" name="Gruppieren 6">
            <a:extLst>
              <a:ext uri="{FF2B5EF4-FFF2-40B4-BE49-F238E27FC236}">
                <a16:creationId xmlns:a16="http://schemas.microsoft.com/office/drawing/2014/main" id="{588BD2FF-E8A2-161F-BC62-546C5731C247}"/>
              </a:ext>
            </a:extLst>
          </p:cNvPr>
          <p:cNvGrpSpPr/>
          <p:nvPr/>
        </p:nvGrpSpPr>
        <p:grpSpPr>
          <a:xfrm>
            <a:off x="1033896" y="2131676"/>
            <a:ext cx="7439876" cy="3685735"/>
            <a:chOff x="1343472" y="3032283"/>
            <a:chExt cx="6401870" cy="3162574"/>
          </a:xfrm>
        </p:grpSpPr>
        <p:pic>
          <p:nvPicPr>
            <p:cNvPr id="13" name="Grafik 5">
              <a:extLst>
                <a:ext uri="{FF2B5EF4-FFF2-40B4-BE49-F238E27FC236}">
                  <a16:creationId xmlns:a16="http://schemas.microsoft.com/office/drawing/2014/main" id="{A00F3EE3-4889-BA93-0F8E-6AAEAEEB5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39816" y="3032283"/>
              <a:ext cx="3254022" cy="3162574"/>
            </a:xfrm>
            <a:prstGeom prst="rect">
              <a:avLst/>
            </a:prstGeom>
          </p:spPr>
        </p:pic>
        <p:sp>
          <p:nvSpPr>
            <p:cNvPr id="17" name="Rechteck 3">
              <a:extLst>
                <a:ext uri="{FF2B5EF4-FFF2-40B4-BE49-F238E27FC236}">
                  <a16:creationId xmlns:a16="http://schemas.microsoft.com/office/drawing/2014/main" id="{6ED20CD0-5F25-DC6B-005D-A9010512B456}"/>
                </a:ext>
              </a:extLst>
            </p:cNvPr>
            <p:cNvSpPr/>
            <p:nvPr/>
          </p:nvSpPr>
          <p:spPr>
            <a:xfrm rot="1178191" flipH="1">
              <a:off x="4540986" y="4719267"/>
              <a:ext cx="3204356" cy="166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eck 12">
              <a:extLst>
                <a:ext uri="{FF2B5EF4-FFF2-40B4-BE49-F238E27FC236}">
                  <a16:creationId xmlns:a16="http://schemas.microsoft.com/office/drawing/2014/main" id="{8FC3A9AE-7C44-C4FB-24B7-3F9688AE4CA6}"/>
                </a:ext>
              </a:extLst>
            </p:cNvPr>
            <p:cNvSpPr/>
            <p:nvPr/>
          </p:nvSpPr>
          <p:spPr>
            <a:xfrm>
              <a:off x="6240016" y="5419537"/>
              <a:ext cx="1494176" cy="313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19" name="Grafik 13">
              <a:extLst>
                <a:ext uri="{FF2B5EF4-FFF2-40B4-BE49-F238E27FC236}">
                  <a16:creationId xmlns:a16="http://schemas.microsoft.com/office/drawing/2014/main" id="{280E5528-12DE-7004-E0F2-B8625CEBE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472" y="3032283"/>
              <a:ext cx="3254022" cy="3162574"/>
            </a:xfrm>
            <a:prstGeom prst="rect">
              <a:avLst/>
            </a:prstGeom>
          </p:spPr>
        </p:pic>
        <p:sp>
          <p:nvSpPr>
            <p:cNvPr id="20" name="Rechteck 14">
              <a:extLst>
                <a:ext uri="{FF2B5EF4-FFF2-40B4-BE49-F238E27FC236}">
                  <a16:creationId xmlns:a16="http://schemas.microsoft.com/office/drawing/2014/main" id="{5602BFC5-6EA3-D65C-B39B-A1ACCF8A84A2}"/>
                </a:ext>
              </a:extLst>
            </p:cNvPr>
            <p:cNvSpPr/>
            <p:nvPr/>
          </p:nvSpPr>
          <p:spPr>
            <a:xfrm rot="9619220" flipH="1">
              <a:off x="1368305" y="4720381"/>
              <a:ext cx="3204356" cy="166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8" name="Picture 2" descr="Feuer Heiß Flamme - Kostenloses Bild auf Pixabay">
            <a:extLst>
              <a:ext uri="{FF2B5EF4-FFF2-40B4-BE49-F238E27FC236}">
                <a16:creationId xmlns:a16="http://schemas.microsoft.com/office/drawing/2014/main" id="{415C8903-4D15-7920-B89E-E66EABF1A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9883" y="4023485"/>
            <a:ext cx="1061427" cy="12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93D6E-30D3-FDA4-E995-E7CD71C295F5}"/>
              </a:ext>
            </a:extLst>
          </p:cNvPr>
          <p:cNvSpPr txBox="1"/>
          <p:nvPr/>
        </p:nvSpPr>
        <p:spPr>
          <a:xfrm>
            <a:off x="4076521" y="3973888"/>
            <a:ext cx="472859" cy="2950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CBC91-FA1C-0C1A-C945-1E7EB57AEEC5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02| Metodika</a:t>
            </a:r>
          </a:p>
        </p:txBody>
      </p:sp>
      <p:sp>
        <p:nvSpPr>
          <p:cNvPr id="46" name="Espace réservé du contenu 74">
            <a:extLst>
              <a:ext uri="{FF2B5EF4-FFF2-40B4-BE49-F238E27FC236}">
                <a16:creationId xmlns:a16="http://schemas.microsoft.com/office/drawing/2014/main" id="{905985EF-0503-D298-EC78-7D0947C02888}"/>
              </a:ext>
            </a:extLst>
          </p:cNvPr>
          <p:cNvSpPr txBox="1">
            <a:spLocks/>
          </p:cNvSpPr>
          <p:nvPr/>
        </p:nvSpPr>
        <p:spPr>
          <a:xfrm>
            <a:off x="457652" y="1147565"/>
            <a:ext cx="11338254" cy="421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/>
            <a:r>
              <a:rPr lang="en-GB" i="1" noProof="0" dirty="0"/>
              <a:t>Zkouška podle CLC/TR 50670:2016 – Vnější požární zatížení střech v kombinaci s fotovoltaickými panely.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090FF-07A6-5CD5-06DC-F93593E879B3}"/>
              </a:ext>
            </a:extLst>
          </p:cNvPr>
          <p:cNvSpPr txBox="1"/>
          <p:nvPr/>
        </p:nvSpPr>
        <p:spPr>
          <a:xfrm>
            <a:off x="4825499" y="1503692"/>
            <a:ext cx="2220218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MINIMÁLNÍ VZDUCHOVÁ MEZERA</a:t>
            </a:r>
            <a:endParaRPr lang="en-GB" sz="1800" b="1" noProof="0" dirty="0"/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C77921FF-906C-680D-6807-C9523631A379}"/>
              </a:ext>
            </a:extLst>
          </p:cNvPr>
          <p:cNvSpPr/>
          <p:nvPr/>
        </p:nvSpPr>
        <p:spPr>
          <a:xfrm rot="6772669">
            <a:off x="4422575" y="2686730"/>
            <a:ext cx="1203265" cy="398455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1DE6CD-C711-5E55-41C3-101BA0B88DD9}"/>
              </a:ext>
            </a:extLst>
          </p:cNvPr>
          <p:cNvSpPr txBox="1"/>
          <p:nvPr/>
        </p:nvSpPr>
        <p:spPr>
          <a:xfrm>
            <a:off x="1211345" y="2284508"/>
            <a:ext cx="1663337" cy="876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SNÍŽENÝ ÚHEL (</a:t>
            </a:r>
            <a:r>
              <a:rPr lang="en-GB" noProof="0" dirty="0"/>
              <a:t>15°)</a:t>
            </a:r>
            <a:endParaRPr lang="en-GB" sz="1800" b="1" noProof="0" dirty="0"/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ED8FB9A9-FF42-C98A-804C-A4C952402F31}"/>
              </a:ext>
            </a:extLst>
          </p:cNvPr>
          <p:cNvSpPr/>
          <p:nvPr/>
        </p:nvSpPr>
        <p:spPr>
          <a:xfrm rot="2469806">
            <a:off x="702354" y="3274113"/>
            <a:ext cx="1380079" cy="398455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F68172-E9E3-7707-AE4E-73304B0DF927}"/>
              </a:ext>
            </a:extLst>
          </p:cNvPr>
          <p:cNvSpPr txBox="1"/>
          <p:nvPr/>
        </p:nvSpPr>
        <p:spPr>
          <a:xfrm>
            <a:off x="3494520" y="5263156"/>
            <a:ext cx="4138502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>
              <a:lnSpc>
                <a:spcPct val="150000"/>
              </a:lnSpc>
              <a:spcBef>
                <a:spcPts val="0"/>
              </a:spcBef>
            </a:pPr>
            <a:r>
              <a:rPr lang="en-GB" b="1" noProof="0" dirty="0"/>
              <a:t>VÝCHODO-ZÁPADNÍ KONFIGURACE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EE409B-F69C-29C9-6CAE-13437115CFB1}"/>
              </a:ext>
            </a:extLst>
          </p:cNvPr>
          <p:cNvSpPr txBox="1"/>
          <p:nvPr/>
        </p:nvSpPr>
        <p:spPr>
          <a:xfrm>
            <a:off x="2727978" y="5736338"/>
            <a:ext cx="43236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VELIKOST STŘECHY 7 m x 7 m</a:t>
            </a:r>
            <a:endParaRPr lang="en-GB" sz="1800" b="1" noProof="0" dirty="0"/>
          </a:p>
        </p:txBody>
      </p:sp>
      <p:sp>
        <p:nvSpPr>
          <p:cNvPr id="47" name="Arrow: Striped Right 46">
            <a:extLst>
              <a:ext uri="{FF2B5EF4-FFF2-40B4-BE49-F238E27FC236}">
                <a16:creationId xmlns:a16="http://schemas.microsoft.com/office/drawing/2014/main" id="{DDB708D2-D7BC-D80A-57F4-A102C5F7E6A8}"/>
              </a:ext>
            </a:extLst>
          </p:cNvPr>
          <p:cNvSpPr/>
          <p:nvPr/>
        </p:nvSpPr>
        <p:spPr>
          <a:xfrm rot="10800000">
            <a:off x="5772395" y="4830600"/>
            <a:ext cx="3577949" cy="468546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904BDA-4741-C95B-620D-34A1E1CB43A5}"/>
              </a:ext>
            </a:extLst>
          </p:cNvPr>
          <p:cNvCxnSpPr>
            <a:cxnSpLocks/>
          </p:cNvCxnSpPr>
          <p:nvPr/>
        </p:nvCxnSpPr>
        <p:spPr>
          <a:xfrm>
            <a:off x="5120467" y="5311642"/>
            <a:ext cx="3839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174D153-A533-8D57-CE8E-F1A2C196C2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484" y="4312077"/>
            <a:ext cx="1920694" cy="192742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CF0C017-999E-220A-E212-0B85D2F259E9}"/>
              </a:ext>
            </a:extLst>
          </p:cNvPr>
          <p:cNvSpPr txBox="1"/>
          <p:nvPr/>
        </p:nvSpPr>
        <p:spPr>
          <a:xfrm>
            <a:off x="9625861" y="4466734"/>
            <a:ext cx="1512585" cy="129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sz="1800" b="1" noProof="0" dirty="0">
                <a:solidFill>
                  <a:schemeClr val="bg1"/>
                </a:solidFill>
              </a:rPr>
              <a:t>15kW PLYNOVÝ HOŘÁK, </a:t>
            </a:r>
          </a:p>
          <a:p>
            <a:pPr marL="0" lvl="5" algn="ctr">
              <a:lnSpc>
                <a:spcPct val="150000"/>
              </a:lnSpc>
            </a:pPr>
            <a:r>
              <a:rPr lang="en-GB" sz="1800" b="1" noProof="0" dirty="0">
                <a:solidFill>
                  <a:schemeClr val="bg1"/>
                </a:solidFill>
              </a:rPr>
              <a:t>10 min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2AA208-8F36-1518-53BF-28C5A5A79F97}"/>
              </a:ext>
            </a:extLst>
          </p:cNvPr>
          <p:cNvSpPr txBox="1"/>
          <p:nvPr/>
        </p:nvSpPr>
        <p:spPr>
          <a:xfrm rot="1170870">
            <a:off x="4542530" y="3993526"/>
            <a:ext cx="4233960" cy="37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sz="1400" b="1" noProof="0" dirty="0"/>
              <a:t>PANELY</a:t>
            </a:r>
            <a:r>
              <a:rPr lang="cs-CZ" sz="1400" b="1" noProof="0" dirty="0"/>
              <a:t> SKLO - FÓLIE</a:t>
            </a:r>
            <a:endParaRPr lang="en-GB" sz="1400" b="1" noProof="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5B2BCB-DB07-917D-991E-D4560B3B8C2A}"/>
              </a:ext>
            </a:extLst>
          </p:cNvPr>
          <p:cNvSpPr/>
          <p:nvPr/>
        </p:nvSpPr>
        <p:spPr>
          <a:xfrm>
            <a:off x="9365650" y="1611015"/>
            <a:ext cx="2019076" cy="2250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A9111B6-4BC7-069E-1FA7-E30A2FECAC59}"/>
              </a:ext>
            </a:extLst>
          </p:cNvPr>
          <p:cNvGrpSpPr/>
          <p:nvPr/>
        </p:nvGrpSpPr>
        <p:grpSpPr>
          <a:xfrm>
            <a:off x="9478421" y="1913246"/>
            <a:ext cx="1837492" cy="372384"/>
            <a:chOff x="816088" y="1865861"/>
            <a:chExt cx="2552047" cy="41307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5E618AC-C7ED-D7F0-134D-F7FF59AEA7D3}"/>
                </a:ext>
              </a:extLst>
            </p:cNvPr>
            <p:cNvSpPr/>
            <p:nvPr/>
          </p:nvSpPr>
          <p:spPr>
            <a:xfrm rot="5400000">
              <a:off x="1563066" y="1762827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051E2C-1482-6E08-2A9F-3CB2A780C77C}"/>
                </a:ext>
              </a:extLst>
            </p:cNvPr>
            <p:cNvSpPr/>
            <p:nvPr/>
          </p:nvSpPr>
          <p:spPr>
            <a:xfrm rot="5400000">
              <a:off x="2855135" y="1759661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7EA17FC-8A59-2A37-F243-D3C4913D6B3E}"/>
                </a:ext>
              </a:extLst>
            </p:cNvPr>
            <p:cNvSpPr/>
            <p:nvPr/>
          </p:nvSpPr>
          <p:spPr>
            <a:xfrm rot="5400000">
              <a:off x="922288" y="1765935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A163E0-0FA5-234E-4458-21296EA3191A}"/>
                </a:ext>
              </a:extLst>
            </p:cNvPr>
            <p:cNvSpPr/>
            <p:nvPr/>
          </p:nvSpPr>
          <p:spPr>
            <a:xfrm rot="5400000">
              <a:off x="2219945" y="1760626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37D0C6-99CB-3B11-51D2-7DC755566E8D}"/>
              </a:ext>
            </a:extLst>
          </p:cNvPr>
          <p:cNvGrpSpPr/>
          <p:nvPr/>
        </p:nvGrpSpPr>
        <p:grpSpPr>
          <a:xfrm>
            <a:off x="9478421" y="2342901"/>
            <a:ext cx="1837492" cy="372384"/>
            <a:chOff x="816088" y="1865861"/>
            <a:chExt cx="2552047" cy="41307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599FF63-2CC3-91D0-0062-B605B141E820}"/>
                </a:ext>
              </a:extLst>
            </p:cNvPr>
            <p:cNvSpPr/>
            <p:nvPr/>
          </p:nvSpPr>
          <p:spPr>
            <a:xfrm rot="5400000">
              <a:off x="1563066" y="1762827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545F073-2605-7F8F-7F28-5AE0184BFD0F}"/>
                </a:ext>
              </a:extLst>
            </p:cNvPr>
            <p:cNvSpPr/>
            <p:nvPr/>
          </p:nvSpPr>
          <p:spPr>
            <a:xfrm rot="5400000">
              <a:off x="2855135" y="1759661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7D0C52E-AE7F-E75C-C456-F21E179278C4}"/>
                </a:ext>
              </a:extLst>
            </p:cNvPr>
            <p:cNvSpPr/>
            <p:nvPr/>
          </p:nvSpPr>
          <p:spPr>
            <a:xfrm rot="5400000">
              <a:off x="922288" y="1765935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0D76F05-CC63-4F66-CA8F-146A0498B656}"/>
                </a:ext>
              </a:extLst>
            </p:cNvPr>
            <p:cNvSpPr/>
            <p:nvPr/>
          </p:nvSpPr>
          <p:spPr>
            <a:xfrm rot="5400000">
              <a:off x="2219945" y="1760626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AAC399-B935-DB41-880D-242929454411}"/>
              </a:ext>
            </a:extLst>
          </p:cNvPr>
          <p:cNvGrpSpPr/>
          <p:nvPr/>
        </p:nvGrpSpPr>
        <p:grpSpPr>
          <a:xfrm>
            <a:off x="9462375" y="2848524"/>
            <a:ext cx="1837492" cy="372384"/>
            <a:chOff x="816088" y="1865861"/>
            <a:chExt cx="2552047" cy="41307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F96C46-C8D3-B272-BA13-321B8B9A4703}"/>
                </a:ext>
              </a:extLst>
            </p:cNvPr>
            <p:cNvSpPr/>
            <p:nvPr/>
          </p:nvSpPr>
          <p:spPr>
            <a:xfrm rot="5400000">
              <a:off x="1563066" y="1762827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8A7B7BE-F276-094A-0975-B0017A1C49C7}"/>
                </a:ext>
              </a:extLst>
            </p:cNvPr>
            <p:cNvSpPr/>
            <p:nvPr/>
          </p:nvSpPr>
          <p:spPr>
            <a:xfrm rot="5400000">
              <a:off x="2855135" y="1759661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2A73F64-52A1-E28B-4726-82E7F5ED95BD}"/>
                </a:ext>
              </a:extLst>
            </p:cNvPr>
            <p:cNvSpPr/>
            <p:nvPr/>
          </p:nvSpPr>
          <p:spPr>
            <a:xfrm rot="5400000">
              <a:off x="922288" y="1765935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30A8495-8733-2A8A-F4BD-D350EFD41C16}"/>
                </a:ext>
              </a:extLst>
            </p:cNvPr>
            <p:cNvSpPr/>
            <p:nvPr/>
          </p:nvSpPr>
          <p:spPr>
            <a:xfrm rot="5400000">
              <a:off x="2219945" y="1760626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9762435-D716-B85A-B655-4B606BB238EF}"/>
              </a:ext>
            </a:extLst>
          </p:cNvPr>
          <p:cNvGrpSpPr/>
          <p:nvPr/>
        </p:nvGrpSpPr>
        <p:grpSpPr>
          <a:xfrm>
            <a:off x="9462375" y="3277773"/>
            <a:ext cx="1837492" cy="372384"/>
            <a:chOff x="816088" y="1865861"/>
            <a:chExt cx="2552047" cy="4130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732DB8-0C7B-7E1E-4EE0-FCA7AC2649E3}"/>
                </a:ext>
              </a:extLst>
            </p:cNvPr>
            <p:cNvSpPr/>
            <p:nvPr/>
          </p:nvSpPr>
          <p:spPr>
            <a:xfrm rot="5400000">
              <a:off x="1563066" y="1762827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3E8D935-B31D-1A0C-8C30-6BB351A292E1}"/>
                </a:ext>
              </a:extLst>
            </p:cNvPr>
            <p:cNvSpPr/>
            <p:nvPr/>
          </p:nvSpPr>
          <p:spPr>
            <a:xfrm rot="5400000">
              <a:off x="2855135" y="1759661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AF494A6-7013-6527-6DB3-7BD53897274E}"/>
                </a:ext>
              </a:extLst>
            </p:cNvPr>
            <p:cNvSpPr/>
            <p:nvPr/>
          </p:nvSpPr>
          <p:spPr>
            <a:xfrm rot="5400000">
              <a:off x="922288" y="1765935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5E2611D-09E2-0BDE-10D1-04AFBD3D4500}"/>
                </a:ext>
              </a:extLst>
            </p:cNvPr>
            <p:cNvSpPr/>
            <p:nvPr/>
          </p:nvSpPr>
          <p:spPr>
            <a:xfrm rot="5400000">
              <a:off x="2219945" y="1760626"/>
              <a:ext cx="406800" cy="6192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4077EF3-35C9-C2B9-224E-6FDE0FCAB2EC}"/>
              </a:ext>
            </a:extLst>
          </p:cNvPr>
          <p:cNvSpPr txBox="1"/>
          <p:nvPr/>
        </p:nvSpPr>
        <p:spPr>
          <a:xfrm>
            <a:off x="7057231" y="1548659"/>
            <a:ext cx="2268661" cy="876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r">
              <a:lnSpc>
                <a:spcPct val="150000"/>
              </a:lnSpc>
              <a:spcBef>
                <a:spcPts val="0"/>
              </a:spcBef>
            </a:pPr>
            <a:r>
              <a:rPr lang="en-GB" sz="1800" b="1" noProof="0" dirty="0"/>
              <a:t>SADA 12 FOTOVOL</a:t>
            </a:r>
            <a:r>
              <a:rPr lang="cs-CZ" sz="1800" b="1" noProof="0" dirty="0"/>
              <a:t>-</a:t>
            </a:r>
            <a:r>
              <a:rPr lang="en-GB" sz="1800" b="1" noProof="0" dirty="0"/>
              <a:t>TAICKÝCH PANELŮ</a:t>
            </a:r>
          </a:p>
        </p:txBody>
      </p:sp>
      <p:pic>
        <p:nvPicPr>
          <p:cNvPr id="15" name="Grafik 14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9AB600ED-A5A2-9601-5147-CFFE36801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707" y="-3512"/>
            <a:ext cx="3385088" cy="10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FF44E-7F56-BC9A-BBC4-E859A6E62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0A79E-2B35-503A-73F8-7354669B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43A6-C40C-4FD3-9735-A7F2CECC8011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8964F-882A-6205-FB70-7A7F16CB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63451B-5385-3015-9E5C-EF9FF115CC82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noProof="0" dirty="0"/>
              <a:t>Nastavení a postup</a:t>
            </a:r>
          </a:p>
        </p:txBody>
      </p:sp>
      <p:grpSp>
        <p:nvGrpSpPr>
          <p:cNvPr id="12" name="Gruppieren 6">
            <a:extLst>
              <a:ext uri="{FF2B5EF4-FFF2-40B4-BE49-F238E27FC236}">
                <a16:creationId xmlns:a16="http://schemas.microsoft.com/office/drawing/2014/main" id="{7FA2A7AF-4B4A-B22E-3201-8E0384DE8307}"/>
              </a:ext>
            </a:extLst>
          </p:cNvPr>
          <p:cNvGrpSpPr/>
          <p:nvPr/>
        </p:nvGrpSpPr>
        <p:grpSpPr>
          <a:xfrm>
            <a:off x="1033896" y="2131676"/>
            <a:ext cx="7439876" cy="3685735"/>
            <a:chOff x="1343472" y="3032283"/>
            <a:chExt cx="6401870" cy="3162574"/>
          </a:xfrm>
        </p:grpSpPr>
        <p:pic>
          <p:nvPicPr>
            <p:cNvPr id="13" name="Grafik 5">
              <a:extLst>
                <a:ext uri="{FF2B5EF4-FFF2-40B4-BE49-F238E27FC236}">
                  <a16:creationId xmlns:a16="http://schemas.microsoft.com/office/drawing/2014/main" id="{A60AC968-6977-E876-855D-12E08BC73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39816" y="3032283"/>
              <a:ext cx="3254022" cy="3162574"/>
            </a:xfrm>
            <a:prstGeom prst="rect">
              <a:avLst/>
            </a:prstGeom>
          </p:spPr>
        </p:pic>
        <p:sp>
          <p:nvSpPr>
            <p:cNvPr id="17" name="Rechteck 3">
              <a:extLst>
                <a:ext uri="{FF2B5EF4-FFF2-40B4-BE49-F238E27FC236}">
                  <a16:creationId xmlns:a16="http://schemas.microsoft.com/office/drawing/2014/main" id="{6C095947-6DBF-425C-8D20-C90E01A445F8}"/>
                </a:ext>
              </a:extLst>
            </p:cNvPr>
            <p:cNvSpPr/>
            <p:nvPr/>
          </p:nvSpPr>
          <p:spPr>
            <a:xfrm rot="1178191" flipH="1">
              <a:off x="4540986" y="4719267"/>
              <a:ext cx="3204356" cy="166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eck 12">
              <a:extLst>
                <a:ext uri="{FF2B5EF4-FFF2-40B4-BE49-F238E27FC236}">
                  <a16:creationId xmlns:a16="http://schemas.microsoft.com/office/drawing/2014/main" id="{C9CE4B8B-A33D-6E37-D001-761761C57C2E}"/>
                </a:ext>
              </a:extLst>
            </p:cNvPr>
            <p:cNvSpPr/>
            <p:nvPr/>
          </p:nvSpPr>
          <p:spPr>
            <a:xfrm>
              <a:off x="6240016" y="5419537"/>
              <a:ext cx="1494176" cy="313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19" name="Grafik 13">
              <a:extLst>
                <a:ext uri="{FF2B5EF4-FFF2-40B4-BE49-F238E27FC236}">
                  <a16:creationId xmlns:a16="http://schemas.microsoft.com/office/drawing/2014/main" id="{952415BA-DAF3-FD6D-F059-CB028A230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472" y="3032283"/>
              <a:ext cx="3254022" cy="3162574"/>
            </a:xfrm>
            <a:prstGeom prst="rect">
              <a:avLst/>
            </a:prstGeom>
          </p:spPr>
        </p:pic>
        <p:sp>
          <p:nvSpPr>
            <p:cNvPr id="20" name="Rechteck 14">
              <a:extLst>
                <a:ext uri="{FF2B5EF4-FFF2-40B4-BE49-F238E27FC236}">
                  <a16:creationId xmlns:a16="http://schemas.microsoft.com/office/drawing/2014/main" id="{DF814918-1EAD-80AB-0727-85A08D0CB077}"/>
                </a:ext>
              </a:extLst>
            </p:cNvPr>
            <p:cNvSpPr/>
            <p:nvPr/>
          </p:nvSpPr>
          <p:spPr>
            <a:xfrm rot="9619220" flipH="1">
              <a:off x="1368305" y="4720381"/>
              <a:ext cx="3204356" cy="166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8" name="Picture 2" descr="Feuer Heiß Flamme - Kostenloses Bild auf Pixabay">
            <a:extLst>
              <a:ext uri="{FF2B5EF4-FFF2-40B4-BE49-F238E27FC236}">
                <a16:creationId xmlns:a16="http://schemas.microsoft.com/office/drawing/2014/main" id="{AE71E752-2044-DDF5-7AC4-4AEF1F95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9883" y="4023485"/>
            <a:ext cx="1061427" cy="12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C8746-E702-0F25-EA47-485FBA958BCE}"/>
              </a:ext>
            </a:extLst>
          </p:cNvPr>
          <p:cNvSpPr txBox="1"/>
          <p:nvPr/>
        </p:nvSpPr>
        <p:spPr>
          <a:xfrm>
            <a:off x="4076521" y="3973888"/>
            <a:ext cx="472859" cy="2950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EF043-8C81-4039-33BE-A7F670EA1B02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02| Metodika</a:t>
            </a:r>
          </a:p>
        </p:txBody>
      </p:sp>
      <p:sp>
        <p:nvSpPr>
          <p:cNvPr id="46" name="Espace réservé du contenu 74">
            <a:extLst>
              <a:ext uri="{FF2B5EF4-FFF2-40B4-BE49-F238E27FC236}">
                <a16:creationId xmlns:a16="http://schemas.microsoft.com/office/drawing/2014/main" id="{379BE7B8-7366-45A8-AC0C-20CCE06A9E30}"/>
              </a:ext>
            </a:extLst>
          </p:cNvPr>
          <p:cNvSpPr txBox="1">
            <a:spLocks/>
          </p:cNvSpPr>
          <p:nvPr/>
        </p:nvSpPr>
        <p:spPr>
          <a:xfrm>
            <a:off x="457652" y="1147565"/>
            <a:ext cx="11338254" cy="421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7675" indent="-447675" algn="l" defTabSz="914400" rtl="0" eaLnBrk="1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Font typeface="+mj-lt"/>
              <a:buAutoNum type="arabicPeriod"/>
              <a:defRPr sz="3200" b="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8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16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9875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875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75" indent="-17780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Char char="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/>
            <a:r>
              <a:rPr lang="en-GB" i="1" noProof="0" dirty="0"/>
              <a:t>Zkouška podle CLC/TR 50670:2016 – Vnější požární zatížení střech v kombinaci s fotovoltaickými panely.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FE506-2740-239F-610F-475193002BB6}"/>
              </a:ext>
            </a:extLst>
          </p:cNvPr>
          <p:cNvSpPr txBox="1"/>
          <p:nvPr/>
        </p:nvSpPr>
        <p:spPr>
          <a:xfrm>
            <a:off x="4825499" y="1503692"/>
            <a:ext cx="2220218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MINIMÁLNÍ VZDUCHOVÁ MEZERA</a:t>
            </a:r>
            <a:endParaRPr lang="en-GB" sz="1800" b="1" noProof="0" dirty="0"/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D5C1FF39-C63F-48C0-BEBA-8A60D6581738}"/>
              </a:ext>
            </a:extLst>
          </p:cNvPr>
          <p:cNvSpPr/>
          <p:nvPr/>
        </p:nvSpPr>
        <p:spPr>
          <a:xfrm rot="6772669">
            <a:off x="4404730" y="2614144"/>
            <a:ext cx="1168252" cy="398455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5373F6-AF22-EEBF-4CC6-7C91B65589DA}"/>
              </a:ext>
            </a:extLst>
          </p:cNvPr>
          <p:cNvSpPr txBox="1"/>
          <p:nvPr/>
        </p:nvSpPr>
        <p:spPr>
          <a:xfrm>
            <a:off x="1211345" y="2284508"/>
            <a:ext cx="1663337" cy="876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SNÍŽENÝ ÚHEL (</a:t>
            </a:r>
            <a:r>
              <a:rPr lang="en-GB" noProof="0" dirty="0"/>
              <a:t>15°)</a:t>
            </a:r>
            <a:endParaRPr lang="en-GB" sz="1800" b="1" noProof="0" dirty="0"/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70EF06A5-D5C0-1281-4A09-1E51DD940116}"/>
              </a:ext>
            </a:extLst>
          </p:cNvPr>
          <p:cNvSpPr/>
          <p:nvPr/>
        </p:nvSpPr>
        <p:spPr>
          <a:xfrm rot="2469806">
            <a:off x="703616" y="3089570"/>
            <a:ext cx="1380079" cy="398455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85852F-A0AA-BABD-3D0E-073A719613D8}"/>
              </a:ext>
            </a:extLst>
          </p:cNvPr>
          <p:cNvSpPr txBox="1"/>
          <p:nvPr/>
        </p:nvSpPr>
        <p:spPr>
          <a:xfrm>
            <a:off x="3494850" y="5264449"/>
            <a:ext cx="4014841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>
              <a:lnSpc>
                <a:spcPct val="150000"/>
              </a:lnSpc>
              <a:spcBef>
                <a:spcPts val="0"/>
              </a:spcBef>
            </a:pPr>
            <a:r>
              <a:rPr lang="en-GB" b="1" noProof="0" dirty="0"/>
              <a:t>VÝCHODO-ZÁPADNÍ KONFIGURACE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77A7C1-3867-79E0-CCA1-AF4BDE4E9909}"/>
              </a:ext>
            </a:extLst>
          </p:cNvPr>
          <p:cNvSpPr txBox="1"/>
          <p:nvPr/>
        </p:nvSpPr>
        <p:spPr>
          <a:xfrm>
            <a:off x="2716791" y="5727609"/>
            <a:ext cx="43236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b="1" noProof="0" dirty="0"/>
              <a:t>VELIKOST STŘECHY 7 m x 7 m</a:t>
            </a:r>
            <a:endParaRPr lang="en-GB" sz="1800" b="1" noProof="0" dirty="0"/>
          </a:p>
        </p:txBody>
      </p:sp>
      <p:sp>
        <p:nvSpPr>
          <p:cNvPr id="47" name="Arrow: Striped Right 46">
            <a:extLst>
              <a:ext uri="{FF2B5EF4-FFF2-40B4-BE49-F238E27FC236}">
                <a16:creationId xmlns:a16="http://schemas.microsoft.com/office/drawing/2014/main" id="{E2D2329C-968D-7FCF-845F-DDD22FED7C8F}"/>
              </a:ext>
            </a:extLst>
          </p:cNvPr>
          <p:cNvSpPr/>
          <p:nvPr/>
        </p:nvSpPr>
        <p:spPr>
          <a:xfrm rot="10800000">
            <a:off x="5772395" y="4830600"/>
            <a:ext cx="3577949" cy="468546"/>
          </a:xfrm>
          <a:prstGeom prst="stripedRightArrow">
            <a:avLst/>
          </a:prstGeom>
          <a:solidFill>
            <a:srgbClr val="008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7201C5-7CD8-078D-0515-3FCDFDD683E4}"/>
              </a:ext>
            </a:extLst>
          </p:cNvPr>
          <p:cNvCxnSpPr>
            <a:cxnSpLocks/>
          </p:cNvCxnSpPr>
          <p:nvPr/>
        </p:nvCxnSpPr>
        <p:spPr>
          <a:xfrm>
            <a:off x="5120467" y="5311642"/>
            <a:ext cx="3839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60DE603-58FE-0016-3748-BB5F943436BF}"/>
              </a:ext>
            </a:extLst>
          </p:cNvPr>
          <p:cNvSpPr txBox="1"/>
          <p:nvPr/>
        </p:nvSpPr>
        <p:spPr>
          <a:xfrm rot="1170870">
            <a:off x="4542530" y="3993526"/>
            <a:ext cx="4233960" cy="37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algn="ctr">
              <a:lnSpc>
                <a:spcPct val="150000"/>
              </a:lnSpc>
            </a:pPr>
            <a:r>
              <a:rPr lang="en-GB" sz="1400" b="1" dirty="0"/>
              <a:t>PANELY</a:t>
            </a:r>
            <a:r>
              <a:rPr lang="cs-CZ" sz="1400" b="1" dirty="0"/>
              <a:t> SKLO - FÓLIE</a:t>
            </a:r>
            <a:endParaRPr lang="en-GB" sz="1400" b="1" dirty="0"/>
          </a:p>
        </p:txBody>
      </p:sp>
      <p:sp>
        <p:nvSpPr>
          <p:cNvPr id="80" name="Speech Bubble: Rectangle 79">
            <a:extLst>
              <a:ext uri="{FF2B5EF4-FFF2-40B4-BE49-F238E27FC236}">
                <a16:creationId xmlns:a16="http://schemas.microsoft.com/office/drawing/2014/main" id="{4DEE06C6-0BBC-834A-627B-55C3691A548E}"/>
              </a:ext>
            </a:extLst>
          </p:cNvPr>
          <p:cNvSpPr/>
          <p:nvPr/>
        </p:nvSpPr>
        <p:spPr>
          <a:xfrm>
            <a:off x="8063752" y="1507893"/>
            <a:ext cx="3959934" cy="2346121"/>
          </a:xfrm>
          <a:prstGeom prst="wedgeRectCallout">
            <a:avLst>
              <a:gd name="adj1" fmla="val -65933"/>
              <a:gd name="adj2" fmla="val -961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noProof="0" dirty="0">
                <a:solidFill>
                  <a:sysClr val="windowText" lastClr="000000"/>
                </a:solidFill>
              </a:rPr>
              <a:t>Test proveden na základě doporučení pojišťoven.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noProof="0" dirty="0">
                <a:solidFill>
                  <a:sysClr val="windowText" lastClr="000000"/>
                </a:solidFill>
              </a:rPr>
              <a:t>Postup testování není standardizován, ale byl zvolen tak, aby bylo možné získat srovnatelné výsledky s testy prováděnými v jiných odvětvích.</a:t>
            </a:r>
          </a:p>
        </p:txBody>
      </p:sp>
      <p:sp>
        <p:nvSpPr>
          <p:cNvPr id="81" name="Speech Bubble: Rectangle 80">
            <a:extLst>
              <a:ext uri="{FF2B5EF4-FFF2-40B4-BE49-F238E27FC236}">
                <a16:creationId xmlns:a16="http://schemas.microsoft.com/office/drawing/2014/main" id="{50C06842-2E3B-8921-67CE-D2A90307805C}"/>
              </a:ext>
            </a:extLst>
          </p:cNvPr>
          <p:cNvSpPr/>
          <p:nvPr/>
        </p:nvSpPr>
        <p:spPr>
          <a:xfrm>
            <a:off x="372291" y="1488239"/>
            <a:ext cx="3535728" cy="1611126"/>
          </a:xfrm>
          <a:prstGeom prst="wedgeRectCallout">
            <a:avLst>
              <a:gd name="adj1" fmla="val 40156"/>
              <a:gd name="adj2" fmla="val 6429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solidFill>
                  <a:schemeClr val="tx1"/>
                </a:solidFill>
              </a:rPr>
              <a:t>NEJHORŠÍ PŘÍPAD:</a:t>
            </a:r>
          </a:p>
          <a:p>
            <a:r>
              <a:rPr lang="en-GB" noProof="0" dirty="0">
                <a:solidFill>
                  <a:schemeClr val="tx1"/>
                </a:solidFill>
              </a:rPr>
              <a:t>Tato konfigurace zesiluje akumulaci tepla a ohně mezi moduly a povrchem střechy.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53268629-570A-FFE0-91EA-AD0412EC89BA}"/>
              </a:ext>
            </a:extLst>
          </p:cNvPr>
          <p:cNvSpPr/>
          <p:nvPr/>
        </p:nvSpPr>
        <p:spPr>
          <a:xfrm>
            <a:off x="8796338" y="4217594"/>
            <a:ext cx="3250840" cy="2017117"/>
          </a:xfrm>
          <a:prstGeom prst="wedgeRectCallout">
            <a:avLst>
              <a:gd name="adj1" fmla="val -65933"/>
              <a:gd name="adj2" fmla="val -961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r>
              <a:rPr lang="en-GB" noProof="0" dirty="0">
                <a:solidFill>
                  <a:sysClr val="windowText" lastClr="000000"/>
                </a:solidFill>
              </a:rPr>
              <a:t>Parametry: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ysClr val="windowText" lastClr="000000"/>
                </a:solidFill>
              </a:rPr>
              <a:t>Poškození střechy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ysClr val="windowText" lastClr="000000"/>
                </a:solidFill>
              </a:rPr>
              <a:t>Teplota uvnitř vrstvy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ysClr val="windowText" lastClr="000000"/>
                </a:solidFill>
              </a:rPr>
              <a:t>Horizontální šíření ohně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ysClr val="windowText" lastClr="000000"/>
                </a:solidFill>
              </a:rPr>
              <a:t>Pronikání ohně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0F32"/>
              </a:buClr>
              <a:buNone/>
            </a:pPr>
            <a:endParaRPr lang="en-GB" noProof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56396-A452-62A5-039E-09B00726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6CDF8-C350-CB25-CB94-42B8ED3E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ACA0A-EE4C-8C83-DDA4-B5750D37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Předmět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689BB-8E12-66D3-9127-6A22C6D5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D1070-4585-9CC5-A5D1-F8A975EEEF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2929"/>
            <a:ext cx="6119898" cy="6928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324DE-2904-8839-0C67-94E6C4F4CCDE}"/>
              </a:ext>
            </a:extLst>
          </p:cNvPr>
          <p:cNvSpPr txBox="1"/>
          <p:nvPr/>
        </p:nvSpPr>
        <p:spPr>
          <a:xfrm>
            <a:off x="1716073" y="3129005"/>
            <a:ext cx="4379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pc="-50" noProof="0" dirty="0">
                <a:latin typeface="+mj-lt"/>
              </a:rPr>
              <a:t>NAVRŽENÁ ŘEŠENÍ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b="1" noProof="0" dirty="0"/>
              <a:t>Řešení 1, Skelné rouno</a:t>
            </a:r>
          </a:p>
          <a:p>
            <a:pPr marL="1009650" lvl="4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chemeClr val="bg1">
                    <a:lumMod val="65000"/>
                  </a:schemeClr>
                </a:solidFill>
              </a:rPr>
              <a:t>Řešení 2, cementová deska</a:t>
            </a:r>
          </a:p>
          <a:p>
            <a:pPr marL="723900" lvl="4"/>
            <a:endParaRPr lang="en-GB" noProof="0" dirty="0"/>
          </a:p>
          <a:p>
            <a:pPr marL="723900" lvl="4"/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33E87-B997-1C1E-1758-D0506CDE815F}"/>
              </a:ext>
            </a:extLst>
          </p:cNvPr>
          <p:cNvSpPr txBox="1"/>
          <p:nvPr/>
        </p:nvSpPr>
        <p:spPr>
          <a:xfrm>
            <a:off x="616799" y="3020806"/>
            <a:ext cx="111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noProof="0" dirty="0">
                <a:solidFill>
                  <a:srgbClr val="ED656A"/>
                </a:solidFill>
              </a:rPr>
              <a:t>03|</a:t>
            </a:r>
            <a:endParaRPr lang="en-GB" b="1" noProof="0" dirty="0">
              <a:solidFill>
                <a:srgbClr val="ED6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EC85F-9AE5-DF0D-0EC0-789363E9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5C056-F64C-2FE2-6ED2-19C71233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2CC6-1ACD-4B40-8EC4-99138A694CAE}" type="datetime1">
              <a:rPr lang="en-GB" noProof="0" smtClean="0"/>
              <a:t>23/03/2026</a:t>
            </a:fld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18CFF-79E4-909F-2913-073EF3EB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2FB56D48-3509-21AE-0A1C-A59B58EF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6013" y="6526953"/>
            <a:ext cx="959984" cy="168275"/>
          </a:xfrm>
        </p:spPr>
        <p:txBody>
          <a:bodyPr/>
          <a:lstStyle/>
          <a:p>
            <a:r>
              <a:rPr lang="en-GB" noProof="0" dirty="0"/>
              <a:t>Dr. Emanuela Gallo</a:t>
            </a:r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F361B32B-352D-5933-2068-BCE036566B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4667" y="2589014"/>
            <a:ext cx="4958564" cy="1739989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F57124A4-3893-D076-7311-5D6DE78D0F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7" y="1512120"/>
            <a:ext cx="788180" cy="1074924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9277B5D2-E354-61E7-1CA6-4D6B9B04E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69975"/>
              </p:ext>
            </p:extLst>
          </p:nvPr>
        </p:nvGraphicFramePr>
        <p:xfrm>
          <a:off x="6302359" y="4578071"/>
          <a:ext cx="5108414" cy="1341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8954">
                  <a:extLst>
                    <a:ext uri="{9D8B030D-6E8A-4147-A177-3AD203B41FA5}">
                      <a16:colId xmlns:a16="http://schemas.microsoft.com/office/drawing/2014/main" val="692035135"/>
                    </a:ext>
                  </a:extLst>
                </a:gridCol>
                <a:gridCol w="1829460">
                  <a:extLst>
                    <a:ext uri="{9D8B030D-6E8A-4147-A177-3AD203B41FA5}">
                      <a16:colId xmlns:a16="http://schemas.microsoft.com/office/drawing/2014/main" val="3582794304"/>
                    </a:ext>
                  </a:extLst>
                </a:gridCol>
              </a:tblGrid>
              <a:tr h="262225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Cementová dřevotřísková deska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826421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Třída reakce na oheň EN 13501-1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A2-s1, d0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296119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Tloušťka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12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81959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Objemová hmotnost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16,8 kg/m</a:t>
                      </a:r>
                      <a:r>
                        <a:rPr lang="en-GB" sz="1600" baseline="30000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202169"/>
                  </a:ext>
                </a:extLst>
              </a:tr>
            </a:tbl>
          </a:graphicData>
        </a:graphic>
      </p:graphicFrame>
      <p:pic>
        <p:nvPicPr>
          <p:cNvPr id="23" name="Grafik 14">
            <a:extLst>
              <a:ext uri="{FF2B5EF4-FFF2-40B4-BE49-F238E27FC236}">
                <a16:creationId xmlns:a16="http://schemas.microsoft.com/office/drawing/2014/main" id="{B599C619-AB9F-88CE-6DDA-5842940E04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781" y="1449215"/>
            <a:ext cx="1769543" cy="1137829"/>
          </a:xfrm>
          <a:prstGeom prst="rect">
            <a:avLst/>
          </a:prstGeom>
        </p:spPr>
      </p:pic>
      <p:grpSp>
        <p:nvGrpSpPr>
          <p:cNvPr id="24" name="Gruppieren 20">
            <a:extLst>
              <a:ext uri="{FF2B5EF4-FFF2-40B4-BE49-F238E27FC236}">
                <a16:creationId xmlns:a16="http://schemas.microsoft.com/office/drawing/2014/main" id="{5A35057A-7998-C8E2-57C1-9980078DD290}"/>
              </a:ext>
            </a:extLst>
          </p:cNvPr>
          <p:cNvGrpSpPr/>
          <p:nvPr/>
        </p:nvGrpSpPr>
        <p:grpSpPr>
          <a:xfrm>
            <a:off x="726023" y="2709012"/>
            <a:ext cx="4590580" cy="1636772"/>
            <a:chOff x="777396" y="2614255"/>
            <a:chExt cx="4590580" cy="1636772"/>
          </a:xfrm>
        </p:grpSpPr>
        <p:pic>
          <p:nvPicPr>
            <p:cNvPr id="25" name="Grafik 17">
              <a:extLst>
                <a:ext uri="{FF2B5EF4-FFF2-40B4-BE49-F238E27FC236}">
                  <a16:creationId xmlns:a16="http://schemas.microsoft.com/office/drawing/2014/main" id="{A0957F43-8A73-8553-117E-349B9CB4A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396" y="2614255"/>
              <a:ext cx="4590580" cy="742737"/>
            </a:xfrm>
            <a:prstGeom prst="rect">
              <a:avLst/>
            </a:prstGeom>
          </p:spPr>
        </p:pic>
        <p:pic>
          <p:nvPicPr>
            <p:cNvPr id="26" name="Grafik 18">
              <a:extLst>
                <a:ext uri="{FF2B5EF4-FFF2-40B4-BE49-F238E27FC236}">
                  <a16:creationId xmlns:a16="http://schemas.microsoft.com/office/drawing/2014/main" id="{C6A286C8-580A-2574-1898-9B6F4A9E1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396" y="2718828"/>
              <a:ext cx="4576692" cy="1532199"/>
            </a:xfrm>
            <a:prstGeom prst="rect">
              <a:avLst/>
            </a:prstGeom>
          </p:spPr>
        </p:pic>
      </p:grpSp>
      <p:graphicFrame>
        <p:nvGraphicFramePr>
          <p:cNvPr id="28" name="Tabelle 9">
            <a:extLst>
              <a:ext uri="{FF2B5EF4-FFF2-40B4-BE49-F238E27FC236}">
                <a16:creationId xmlns:a16="http://schemas.microsoft.com/office/drawing/2014/main" id="{D8FE2F08-BF5F-3012-8EE1-A360B0925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40714"/>
              </p:ext>
            </p:extLst>
          </p:nvPr>
        </p:nvGraphicFramePr>
        <p:xfrm>
          <a:off x="559326" y="4578071"/>
          <a:ext cx="4766008" cy="134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3392">
                  <a:extLst>
                    <a:ext uri="{9D8B030D-6E8A-4147-A177-3AD203B41FA5}">
                      <a16:colId xmlns:a16="http://schemas.microsoft.com/office/drawing/2014/main" val="692035135"/>
                    </a:ext>
                  </a:extLst>
                </a:gridCol>
                <a:gridCol w="1512616">
                  <a:extLst>
                    <a:ext uri="{9D8B030D-6E8A-4147-A177-3AD203B41FA5}">
                      <a16:colId xmlns:a16="http://schemas.microsoft.com/office/drawing/2014/main" val="3582794304"/>
                    </a:ext>
                  </a:extLst>
                </a:gridCol>
              </a:tblGrid>
              <a:tr h="262225"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Skelné rouno </a:t>
                      </a:r>
                      <a:r>
                        <a:rPr lang="en-GB" sz="1600" noProof="0" dirty="0"/>
                        <a:t>(</a:t>
                      </a:r>
                      <a:r>
                        <a:rPr lang="cs-CZ" sz="1600" noProof="0" dirty="0"/>
                        <a:t>dvě vrstvy</a:t>
                      </a:r>
                      <a:r>
                        <a:rPr lang="en-GB" sz="160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826421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Třída reakce na oheň EN 13501-1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A2-s1, d0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296119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Tloušťka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1,25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81959"/>
                  </a:ext>
                </a:extLst>
              </a:tr>
              <a:tr h="262225"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Objemová hmotnost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120 g/m</a:t>
                      </a:r>
                      <a:r>
                        <a:rPr lang="en-GB" sz="1600" baseline="30000" noProof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20216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38CC5EC-9A27-70FB-61D2-8B9A82BD80B7}"/>
              </a:ext>
            </a:extLst>
          </p:cNvPr>
          <p:cNvSpPr txBox="1"/>
          <p:nvPr/>
        </p:nvSpPr>
        <p:spPr>
          <a:xfrm>
            <a:off x="1176082" y="969041"/>
            <a:ext cx="3009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noProof="0" dirty="0"/>
              <a:t>Řešení 1 – </a:t>
            </a:r>
            <a:r>
              <a:rPr lang="cs-CZ" sz="2000" b="1" noProof="0" dirty="0"/>
              <a:t>Skelné rouno</a:t>
            </a:r>
            <a:endParaRPr lang="en-GB" sz="2000" b="1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DF4C71-2F2E-E468-3177-EF3638AFB6FC}"/>
              </a:ext>
            </a:extLst>
          </p:cNvPr>
          <p:cNvSpPr txBox="1"/>
          <p:nvPr/>
        </p:nvSpPr>
        <p:spPr>
          <a:xfrm>
            <a:off x="6814821" y="981486"/>
            <a:ext cx="427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noProof="0" dirty="0"/>
              <a:t>Řešení 2 – Cementová dřevotřísková deska</a:t>
            </a:r>
          </a:p>
        </p:txBody>
      </p:sp>
      <p:pic>
        <p:nvPicPr>
          <p:cNvPr id="31" name="Grafik 11">
            <a:extLst>
              <a:ext uri="{FF2B5EF4-FFF2-40B4-BE49-F238E27FC236}">
                <a16:creationId xmlns:a16="http://schemas.microsoft.com/office/drawing/2014/main" id="{864335E3-242A-CAB3-C047-718C9643F9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701" y="1389034"/>
            <a:ext cx="1769543" cy="12162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077ABF-34ED-BDA3-67AE-320D9007F116}"/>
              </a:ext>
            </a:extLst>
          </p:cNvPr>
          <p:cNvSpPr txBox="1">
            <a:spLocks/>
          </p:cNvSpPr>
          <p:nvPr/>
        </p:nvSpPr>
        <p:spPr>
          <a:xfrm>
            <a:off x="696090" y="549048"/>
            <a:ext cx="10800585" cy="65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noProof="0" dirty="0"/>
              <a:t>Navrhovaná řešení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E63D8-06BF-3713-F01C-AE1391C3DA95}"/>
              </a:ext>
            </a:extLst>
          </p:cNvPr>
          <p:cNvSpPr txBox="1"/>
          <p:nvPr/>
        </p:nvSpPr>
        <p:spPr>
          <a:xfrm>
            <a:off x="-3048" y="-281"/>
            <a:ext cx="32190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accent3">
                    <a:lumMod val="75000"/>
                  </a:schemeClr>
                </a:solidFill>
              </a:rPr>
              <a:t>03| Řešení</a:t>
            </a:r>
          </a:p>
        </p:txBody>
      </p:sp>
    </p:spTree>
    <p:extLst>
      <p:ext uri="{BB962C8B-B14F-4D97-AF65-F5344CB8AC3E}">
        <p14:creationId xmlns:p14="http://schemas.microsoft.com/office/powerpoint/2010/main" val="35164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umeps - Template UK">
  <a:themeElements>
    <a:clrScheme name="Eumeps">
      <a:dk1>
        <a:srgbClr val="140F32"/>
      </a:dk1>
      <a:lt1>
        <a:srgbClr val="FFFFFF"/>
      </a:lt1>
      <a:dk2>
        <a:srgbClr val="B3B3B3"/>
      </a:dk2>
      <a:lt2>
        <a:srgbClr val="F0F0F0"/>
      </a:lt2>
      <a:accent1>
        <a:srgbClr val="DFEEED"/>
      </a:accent1>
      <a:accent2>
        <a:srgbClr val="EEEAF8"/>
      </a:accent2>
      <a:accent3>
        <a:srgbClr val="FF6F39"/>
      </a:accent3>
      <a:accent4>
        <a:srgbClr val="C46282"/>
      </a:accent4>
      <a:accent5>
        <a:srgbClr val="745EA6"/>
      </a:accent5>
      <a:accent6>
        <a:srgbClr val="00A8A2"/>
      </a:accent6>
      <a:hlink>
        <a:srgbClr val="0563C1"/>
      </a:hlink>
      <a:folHlink>
        <a:srgbClr val="954F72"/>
      </a:folHlink>
    </a:clrScheme>
    <a:fontScheme name="Eumeps">
      <a:majorFont>
        <a:latin typeface="Work Sans Medium"/>
        <a:ea typeface=""/>
        <a:cs typeface=""/>
      </a:majorFont>
      <a:minorFont>
        <a:latin typeface="Work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FF674E"/>
    </a:custClr>
    <a:custClr name="Custom Color 2">
      <a:srgbClr val="ED656A"/>
    </a:custClr>
    <a:custClr name="Custom Color 3">
      <a:srgbClr val="9D5F99"/>
    </a:custClr>
    <a:custClr name="Custom Color 4">
      <a:srgbClr val="4571A9"/>
    </a:custClr>
    <a:custClr name="Custom Color 5">
      <a:srgbClr val="0082A9"/>
    </a:custClr>
    <a:custClr name="Custom Color 6">
      <a:srgbClr val="0099A5"/>
    </a:custClr>
  </a:custClrLst>
  <a:extLst>
    <a:ext uri="{05A4C25C-085E-4340-85A3-A5531E510DB2}">
      <thm15:themeFamily xmlns:thm15="http://schemas.microsoft.com/office/thememl/2012/main" name="Eumeps - Template UK" id="{D3CB3D00-39F6-415C-836D-814C816F1A46}" vid="{CF6B2146-342B-471A-A281-73D349125A0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58C0D2-58DD-4A37-9686-E6236558A67B}">
  <we:reference id="wa200006237" version="1.0.0.1" store="en-US" storeType="OMEX"/>
  <we:alternateReferences>
    <we:reference id="wa200006237" version="1.0.0.1" store="WA20000623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Embuild - Template FR</Template>
  <TotalTime>0</TotalTime>
  <Words>1683</Words>
  <Application>Microsoft Office PowerPoint</Application>
  <PresentationFormat>Breitbild</PresentationFormat>
  <Paragraphs>409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Wingdings 2</vt:lpstr>
      <vt:lpstr>Work Sans Light</vt:lpstr>
      <vt:lpstr>Work Sans Medium</vt:lpstr>
      <vt:lpstr>Eumeps - Template UK</vt:lpstr>
      <vt:lpstr>Fotovoltaické panely na plochých střechách z EPS Nejnovější vývoj v oblasti požární bezpečnosti  Konference ČERVENÝ KOHOUT 2026  Dr. Emanuela Gallo / Ing. Pavel Zemene, Ph.D.</vt:lpstr>
      <vt:lpstr>PV panely na plochých střechách a požární bezpečnost</vt:lpstr>
      <vt:lpstr>PV panely na plochých střechách a požární bezpečnost</vt:lpstr>
      <vt:lpstr>PV panely na plochých střechách a požární bezpečnost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PPTXXL - contact@pptxxl.be</dc:creator>
  <cp:keywords>, docId:1D6C0C7A6CFB2AE589B4D2DDA9C3A9B0</cp:keywords>
  <cp:lastModifiedBy>Zemene Pavel</cp:lastModifiedBy>
  <cp:revision>144</cp:revision>
  <cp:lastPrinted>2025-10-13T11:16:43Z</cp:lastPrinted>
  <dcterms:created xsi:type="dcterms:W3CDTF">2022-07-20T09:35:32Z</dcterms:created>
  <dcterms:modified xsi:type="dcterms:W3CDTF">2026-03-23T15:59:59Z</dcterms:modified>
</cp:coreProperties>
</file>